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8"/>
  </p:notesMasterIdLst>
  <p:sldIdLst>
    <p:sldId id="258" r:id="rId2"/>
    <p:sldId id="328" r:id="rId3"/>
    <p:sldId id="2788" r:id="rId4"/>
    <p:sldId id="2709" r:id="rId5"/>
    <p:sldId id="2740" r:id="rId6"/>
    <p:sldId id="2792" r:id="rId7"/>
    <p:sldId id="279" r:id="rId8"/>
    <p:sldId id="2805" r:id="rId9"/>
    <p:sldId id="2794" r:id="rId10"/>
    <p:sldId id="2795" r:id="rId11"/>
    <p:sldId id="2797" r:id="rId12"/>
    <p:sldId id="2796" r:id="rId13"/>
    <p:sldId id="2799" r:id="rId14"/>
    <p:sldId id="371" r:id="rId15"/>
    <p:sldId id="386" r:id="rId16"/>
    <p:sldId id="372" r:id="rId17"/>
    <p:sldId id="373" r:id="rId18"/>
    <p:sldId id="2802" r:id="rId19"/>
    <p:sldId id="2789" r:id="rId20"/>
    <p:sldId id="2756" r:id="rId21"/>
    <p:sldId id="451" r:id="rId22"/>
    <p:sldId id="454" r:id="rId23"/>
    <p:sldId id="2803" r:id="rId24"/>
    <p:sldId id="2771" r:id="rId25"/>
    <p:sldId id="2770" r:id="rId26"/>
    <p:sldId id="457" r:id="rId27"/>
    <p:sldId id="375" r:id="rId28"/>
    <p:sldId id="379" r:id="rId29"/>
    <p:sldId id="377" r:id="rId30"/>
    <p:sldId id="378" r:id="rId31"/>
    <p:sldId id="2757" r:id="rId32"/>
    <p:sldId id="2772" r:id="rId33"/>
    <p:sldId id="2798" r:id="rId34"/>
    <p:sldId id="2790" r:id="rId35"/>
    <p:sldId id="2773" r:id="rId36"/>
    <p:sldId id="2774" r:id="rId37"/>
    <p:sldId id="391" r:id="rId38"/>
    <p:sldId id="2764" r:id="rId39"/>
    <p:sldId id="396" r:id="rId40"/>
    <p:sldId id="2775" r:id="rId41"/>
    <p:sldId id="2777" r:id="rId42"/>
    <p:sldId id="2776" r:id="rId43"/>
    <p:sldId id="2778" r:id="rId44"/>
    <p:sldId id="2779" r:id="rId45"/>
    <p:sldId id="392" r:id="rId46"/>
    <p:sldId id="393" r:id="rId47"/>
    <p:sldId id="394" r:id="rId48"/>
    <p:sldId id="366" r:id="rId49"/>
    <p:sldId id="395" r:id="rId50"/>
    <p:sldId id="2800" r:id="rId51"/>
    <p:sldId id="2801" r:id="rId52"/>
    <p:sldId id="2791" r:id="rId53"/>
    <p:sldId id="2759" r:id="rId54"/>
    <p:sldId id="2760" r:id="rId55"/>
    <p:sldId id="2761" r:id="rId56"/>
    <p:sldId id="2762" r:id="rId57"/>
    <p:sldId id="428" r:id="rId58"/>
    <p:sldId id="2804" r:id="rId59"/>
    <p:sldId id="2787" r:id="rId60"/>
    <p:sldId id="2780" r:id="rId61"/>
    <p:sldId id="2781" r:id="rId62"/>
    <p:sldId id="2782" r:id="rId63"/>
    <p:sldId id="2783" r:id="rId64"/>
    <p:sldId id="2784" r:id="rId65"/>
    <p:sldId id="2786" r:id="rId66"/>
    <p:sldId id="2785" r:id="rId67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CCF0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56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138" y="4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28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58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685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7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5" y="6292312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7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6" y="6405566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7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3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9" y="6405566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5" y="6446623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5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7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9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8" y="630740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7.jpe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7.jpe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7.png"/><Relationship Id="rId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7.png"/><Relationship Id="rId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5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aves.utoronto.ca/prof/svhum/ece422/notes/17-reflrefr.pdf" TargetMode="Externa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hyperlink" Target="http://www.waves.utoronto.ca/prof/svhum/ece422/notes/17-reflrefr.pdf" TargetMode="Externa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://www.wiley.com/go/molisch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w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jpe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1.png"/><Relationship Id="rId7" Type="http://schemas.openxmlformats.org/officeDocument/2006/relationships/image" Target="../media/image19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Unit 2.  Non-LOS Propagation and </a:t>
            </a:r>
            <a:br>
              <a:rPr lang="en-US" sz="5400" dirty="0"/>
            </a:br>
            <a:r>
              <a:rPr lang="en-US" sz="5400" dirty="0"/>
              <a:t>Link Budget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EL-GY 6023:  Wireless Communications</a:t>
            </a:r>
          </a:p>
          <a:p>
            <a:r>
              <a:rPr lang="en-US" dirty="0"/>
              <a:t>Prof. Sundeep rangan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96249-C7DB-4F7F-BEE6-94DD71702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SNR 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296D41-010F-4A33-9FA9-B76DCC47F4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5804457" cy="4329817"/>
              </a:xfrm>
            </p:spPr>
            <p:txBody>
              <a:bodyPr/>
              <a:lstStyle/>
              <a:p>
                <a:r>
                  <a:rPr lang="en-US" dirty="0"/>
                  <a:t>Suppose that:</a:t>
                </a:r>
              </a:p>
              <a:p>
                <a:pPr lvl="1"/>
                <a:r>
                  <a:rPr lang="en-US" dirty="0"/>
                  <a:t>RX power = -80 dBm</a:t>
                </a:r>
              </a:p>
              <a:p>
                <a:pPr lvl="1"/>
                <a:r>
                  <a:rPr lang="en-US" dirty="0"/>
                  <a:t>Noise figure = 6 dB</a:t>
                </a:r>
              </a:p>
              <a:p>
                <a:pPr lvl="1"/>
                <a:r>
                  <a:rPr lang="en-US" dirty="0"/>
                  <a:t>Bandwidth = 20 MHz</a:t>
                </a:r>
              </a:p>
              <a:p>
                <a:r>
                  <a:rPr lang="en-US" dirty="0"/>
                  <a:t>SNR:</a:t>
                </a:r>
              </a:p>
              <a:p>
                <a:pPr lvl="1"/>
                <a:r>
                  <a:rPr lang="en-US" dirty="0"/>
                  <a:t>Thermal noise: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𝑁𝐹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𝑆𝑁𝑅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−10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func>
                  </m:oMath>
                </a14:m>
                <a:br>
                  <a:rPr lang="en-US" b="0" dirty="0"/>
                </a:br>
                <a:r>
                  <a:rPr lang="en-US" b="0" dirty="0"/>
                  <a:t>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−10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func>
                  </m:oMath>
                </a14:m>
                <a:br>
                  <a:rPr lang="en-US" dirty="0"/>
                </a:br>
                <a:r>
                  <a:rPr lang="en-US" dirty="0"/>
                  <a:t>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=−80 −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−174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−6−10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20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br>
                  <a:rPr lang="en-US" b="0" dirty="0"/>
                </a:br>
                <a:r>
                  <a:rPr lang="en-US" b="0" dirty="0"/>
                  <a:t>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15.0 dB</a:t>
                </a:r>
              </a:p>
              <a:p>
                <a:pPr lvl="1"/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296D41-010F-4A33-9FA9-B76DCC47F4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5804457" cy="4329817"/>
              </a:xfrm>
              <a:blipFill>
                <a:blip r:embed="rId2"/>
                <a:stretch>
                  <a:fillRect l="-2521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3551D6-A273-4D64-9AC3-2B244F58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767D7D-057A-4C51-8055-095855B46792}"/>
              </a:ext>
            </a:extLst>
          </p:cNvPr>
          <p:cNvSpPr/>
          <p:nvPr/>
        </p:nvSpPr>
        <p:spPr>
          <a:xfrm>
            <a:off x="9282432" y="2086162"/>
            <a:ext cx="858780" cy="93615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8FA710-1A71-4707-BAE9-847FD730ED58}"/>
              </a:ext>
            </a:extLst>
          </p:cNvPr>
          <p:cNvSpPr/>
          <p:nvPr/>
        </p:nvSpPr>
        <p:spPr>
          <a:xfrm>
            <a:off x="8667787" y="2723845"/>
            <a:ext cx="2088070" cy="290897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1C816A-30F4-403C-8FB5-81120F4F574D}"/>
              </a:ext>
            </a:extLst>
          </p:cNvPr>
          <p:cNvCxnSpPr>
            <a:cxnSpLocks/>
          </p:cNvCxnSpPr>
          <p:nvPr/>
        </p:nvCxnSpPr>
        <p:spPr>
          <a:xfrm flipV="1">
            <a:off x="8456531" y="3014742"/>
            <a:ext cx="3048230" cy="1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ECE0C9A-9590-4C58-8BA9-C6377D91083F}"/>
              </a:ext>
            </a:extLst>
          </p:cNvPr>
          <p:cNvSpPr txBox="1"/>
          <p:nvPr/>
        </p:nvSpPr>
        <p:spPr>
          <a:xfrm>
            <a:off x="10786304" y="3218300"/>
            <a:ext cx="103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 [Hz]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A09C6C-1FDB-448D-98BF-F03076496A94}"/>
              </a:ext>
            </a:extLst>
          </p:cNvPr>
          <p:cNvCxnSpPr>
            <a:cxnSpLocks/>
          </p:cNvCxnSpPr>
          <p:nvPr/>
        </p:nvCxnSpPr>
        <p:spPr>
          <a:xfrm flipV="1">
            <a:off x="9711822" y="1822263"/>
            <a:ext cx="0" cy="1323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4F0F2D7-4962-4F45-9418-C391087BAE3A}"/>
              </a:ext>
            </a:extLst>
          </p:cNvPr>
          <p:cNvSpPr txBox="1"/>
          <p:nvPr/>
        </p:nvSpPr>
        <p:spPr>
          <a:xfrm>
            <a:off x="9857125" y="1637596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PSD [dBm/Hz]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B98D3E-D341-4DC6-8B4F-EC87F1F106F9}"/>
              </a:ext>
            </a:extLst>
          </p:cNvPr>
          <p:cNvCxnSpPr>
            <a:cxnSpLocks/>
          </p:cNvCxnSpPr>
          <p:nvPr/>
        </p:nvCxnSpPr>
        <p:spPr>
          <a:xfrm>
            <a:off x="8286308" y="2723229"/>
            <a:ext cx="977831" cy="0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811B89-50A5-4ABF-BA06-E109D2DB6C7A}"/>
                  </a:ext>
                </a:extLst>
              </p:cNvPr>
              <p:cNvSpPr txBox="1"/>
              <p:nvPr/>
            </p:nvSpPr>
            <p:spPr>
              <a:xfrm>
                <a:off x="7808249" y="2509125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811B89-50A5-4ABF-BA06-E109D2DB6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249" y="2509125"/>
                <a:ext cx="49404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AECC8C-0657-479D-A7E6-619ABC619A25}"/>
              </a:ext>
            </a:extLst>
          </p:cNvPr>
          <p:cNvCxnSpPr>
            <a:cxnSpLocks/>
          </p:cNvCxnSpPr>
          <p:nvPr/>
        </p:nvCxnSpPr>
        <p:spPr>
          <a:xfrm>
            <a:off x="8236274" y="2084429"/>
            <a:ext cx="985725" cy="0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A0FD05-FDC6-44DB-8BB8-77B830841180}"/>
                  </a:ext>
                </a:extLst>
              </p:cNvPr>
              <p:cNvSpPr txBox="1"/>
              <p:nvPr/>
            </p:nvSpPr>
            <p:spPr>
              <a:xfrm>
                <a:off x="7812918" y="1899763"/>
                <a:ext cx="462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A0FD05-FDC6-44DB-8BB8-77B830841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918" y="1899763"/>
                <a:ext cx="46269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62B75ED-92F2-4B98-B652-C65C270D43B4}"/>
              </a:ext>
            </a:extLst>
          </p:cNvPr>
          <p:cNvCxnSpPr>
            <a:cxnSpLocks/>
          </p:cNvCxnSpPr>
          <p:nvPr/>
        </p:nvCxnSpPr>
        <p:spPr>
          <a:xfrm flipV="1">
            <a:off x="8810288" y="2084429"/>
            <a:ext cx="0" cy="63880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366837E-9702-4D7F-BB74-2E422C6DBA55}"/>
                  </a:ext>
                </a:extLst>
              </p:cNvPr>
              <p:cNvSpPr txBox="1"/>
              <p:nvPr/>
            </p:nvSpPr>
            <p:spPr>
              <a:xfrm>
                <a:off x="8166713" y="2198670"/>
                <a:ext cx="6819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366837E-9702-4D7F-BB74-2E422C6DB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713" y="2198670"/>
                <a:ext cx="68191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2743A9-AF87-40A1-A7A5-7723DF72CA8C}"/>
              </a:ext>
            </a:extLst>
          </p:cNvPr>
          <p:cNvCxnSpPr>
            <a:cxnSpLocks/>
          </p:cNvCxnSpPr>
          <p:nvPr/>
        </p:nvCxnSpPr>
        <p:spPr>
          <a:xfrm>
            <a:off x="9282432" y="3057003"/>
            <a:ext cx="0" cy="477199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869D04-3034-4187-A1BB-376148CA8EBA}"/>
              </a:ext>
            </a:extLst>
          </p:cNvPr>
          <p:cNvCxnSpPr>
            <a:cxnSpLocks/>
          </p:cNvCxnSpPr>
          <p:nvPr/>
        </p:nvCxnSpPr>
        <p:spPr>
          <a:xfrm>
            <a:off x="10126752" y="3057003"/>
            <a:ext cx="0" cy="530629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2A04DD3-E53D-40AC-88DE-BC1E675147C4}"/>
              </a:ext>
            </a:extLst>
          </p:cNvPr>
          <p:cNvCxnSpPr>
            <a:cxnSpLocks/>
          </p:cNvCxnSpPr>
          <p:nvPr/>
        </p:nvCxnSpPr>
        <p:spPr>
          <a:xfrm>
            <a:off x="9289662" y="3295602"/>
            <a:ext cx="844320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3CFE19-88BC-4B92-B9B8-44AAE4FE1CD6}"/>
                  </a:ext>
                </a:extLst>
              </p:cNvPr>
              <p:cNvSpPr txBox="1"/>
              <p:nvPr/>
            </p:nvSpPr>
            <p:spPr>
              <a:xfrm>
                <a:off x="9488291" y="3428061"/>
                <a:ext cx="3960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3CFE19-88BC-4B92-B9B8-44AAE4FE1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8291" y="3428061"/>
                <a:ext cx="39607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4812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75ED2-86FE-4BFD-AEF6-DCB87ECB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Sampled Data Systems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1641E6-229D-47A9-9197-F430B9FD61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5095380" cy="432981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Most receiver process sampled signals</a:t>
                </a:r>
              </a:p>
              <a:p>
                <a:r>
                  <a:rPr lang="en-US" dirty="0"/>
                  <a:t>RX continuous-time baseband signal: 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Assume typical digitally sampling model:</a:t>
                </a:r>
              </a:p>
              <a:p>
                <a:pPr lvl="1"/>
                <a:r>
                  <a:rPr lang="en-US" dirty="0"/>
                  <a:t>Filtering: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Ideal sampler: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𝑛𝑇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r>
                  <a:rPr lang="en-US" dirty="0"/>
                  <a:t>Then, in discrete-time: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lvl="1"/>
                <a:r>
                  <a:rPr lang="en-US" b="0" dirty="0"/>
                  <a:t>Signal component: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dirty="0"/>
                  <a:t>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Noise component: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dirty="0"/>
                  <a:t>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1641E6-229D-47A9-9197-F430B9FD61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5095380" cy="4329817"/>
              </a:xfrm>
              <a:blipFill>
                <a:blip r:embed="rId2"/>
                <a:stretch>
                  <a:fillRect l="-2871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E4A66-A5BE-4E2B-982A-0753BAB3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C1523FAA-A656-4A39-BF9D-68DBE26C6E32}"/>
              </a:ext>
            </a:extLst>
          </p:cNvPr>
          <p:cNvSpPr/>
          <p:nvPr/>
        </p:nvSpPr>
        <p:spPr>
          <a:xfrm rot="5400000">
            <a:off x="9825525" y="2709514"/>
            <a:ext cx="782835" cy="622884"/>
          </a:xfrm>
          <a:prstGeom prst="triangl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9EBC7F-2477-4E5E-89B1-79FABF28B220}"/>
              </a:ext>
            </a:extLst>
          </p:cNvPr>
          <p:cNvSpPr/>
          <p:nvPr/>
        </p:nvSpPr>
        <p:spPr>
          <a:xfrm>
            <a:off x="8412981" y="2629539"/>
            <a:ext cx="913445" cy="78283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37438A-9081-4D3A-A840-817CEF7BA609}"/>
              </a:ext>
            </a:extLst>
          </p:cNvPr>
          <p:cNvCxnSpPr>
            <a:cxnSpLocks/>
            <a:stCxn id="6" idx="3"/>
            <a:endCxn id="5" idx="3"/>
          </p:cNvCxnSpPr>
          <p:nvPr/>
        </p:nvCxnSpPr>
        <p:spPr>
          <a:xfrm>
            <a:off x="9326426" y="3020957"/>
            <a:ext cx="579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1944718E-BC5E-4EC0-A7FB-3EE849CD60EC}"/>
              </a:ext>
            </a:extLst>
          </p:cNvPr>
          <p:cNvSpPr/>
          <p:nvPr/>
        </p:nvSpPr>
        <p:spPr>
          <a:xfrm>
            <a:off x="7657982" y="2982763"/>
            <a:ext cx="136566" cy="1365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87A16D-E2CD-4811-A217-7C3A48190F85}"/>
              </a:ext>
            </a:extLst>
          </p:cNvPr>
          <p:cNvCxnSpPr>
            <a:endCxn id="14" idx="2"/>
          </p:cNvCxnSpPr>
          <p:nvPr/>
        </p:nvCxnSpPr>
        <p:spPr>
          <a:xfrm flipV="1">
            <a:off x="7039550" y="3051046"/>
            <a:ext cx="618432" cy="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DFABE7-955E-4EC7-B730-B1F32EF0546F}"/>
              </a:ext>
            </a:extLst>
          </p:cNvPr>
          <p:cNvCxnSpPr>
            <a:cxnSpLocks/>
          </p:cNvCxnSpPr>
          <p:nvPr/>
        </p:nvCxnSpPr>
        <p:spPr>
          <a:xfrm>
            <a:off x="7726265" y="2394526"/>
            <a:ext cx="0" cy="588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657383-CF2A-4CEA-9BB4-29F488069FE2}"/>
              </a:ext>
            </a:extLst>
          </p:cNvPr>
          <p:cNvCxnSpPr/>
          <p:nvPr/>
        </p:nvCxnSpPr>
        <p:spPr>
          <a:xfrm flipV="1">
            <a:off x="7794548" y="3048076"/>
            <a:ext cx="618432" cy="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6" descr="Noise | BCA Chemistry">
            <a:extLst>
              <a:ext uri="{FF2B5EF4-FFF2-40B4-BE49-F238E27FC236}">
                <a16:creationId xmlns:a16="http://schemas.microsoft.com/office/drawing/2014/main" id="{1222A7FA-4658-4A58-A8E5-F530D5F29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861" y="1881966"/>
            <a:ext cx="776287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BE1739B-9B45-42A0-A864-5BB31883CCB8}"/>
                  </a:ext>
                </a:extLst>
              </p:cNvPr>
              <p:cNvSpPr txBox="1"/>
              <p:nvPr/>
            </p:nvSpPr>
            <p:spPr>
              <a:xfrm>
                <a:off x="7054932" y="2644208"/>
                <a:ext cx="6834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BE1739B-9B45-42A0-A864-5BB31883C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932" y="2644208"/>
                <a:ext cx="683457" cy="338554"/>
              </a:xfrm>
              <a:prstGeom prst="rect">
                <a:avLst/>
              </a:prstGeom>
              <a:blipFill>
                <a:blip r:embed="rId4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5F9603-93AB-43C2-99C7-CFACD2EE1D5C}"/>
                  </a:ext>
                </a:extLst>
              </p:cNvPr>
              <p:cNvSpPr txBox="1"/>
              <p:nvPr/>
            </p:nvSpPr>
            <p:spPr>
              <a:xfrm>
                <a:off x="7403195" y="1450913"/>
                <a:ext cx="71570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5F9603-93AB-43C2-99C7-CFACD2EE1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195" y="1450913"/>
                <a:ext cx="715709" cy="338554"/>
              </a:xfrm>
              <a:prstGeom prst="rect">
                <a:avLst/>
              </a:prstGeom>
              <a:blipFill>
                <a:blip r:embed="rId5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C884C3-CEC7-495C-A754-BF13517D58C1}"/>
                  </a:ext>
                </a:extLst>
              </p:cNvPr>
              <p:cNvSpPr txBox="1"/>
              <p:nvPr/>
            </p:nvSpPr>
            <p:spPr>
              <a:xfrm>
                <a:off x="7799099" y="2619322"/>
                <a:ext cx="6401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C884C3-CEC7-495C-A754-BF13517D5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099" y="2619322"/>
                <a:ext cx="640175" cy="338554"/>
              </a:xfrm>
              <a:prstGeom prst="rect">
                <a:avLst/>
              </a:prstGeom>
              <a:blipFill>
                <a:blip r:embed="rId6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774DC9-17DD-4963-9DFB-2A39EC881B3D}"/>
                  </a:ext>
                </a:extLst>
              </p:cNvPr>
              <p:cNvSpPr txBox="1"/>
              <p:nvPr/>
            </p:nvSpPr>
            <p:spPr>
              <a:xfrm>
                <a:off x="9351610" y="2636199"/>
                <a:ext cx="6060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774DC9-17DD-4963-9DFB-2A39EC881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1610" y="2636199"/>
                <a:ext cx="606063" cy="338554"/>
              </a:xfrm>
              <a:prstGeom prst="rect">
                <a:avLst/>
              </a:prstGeom>
              <a:blipFill>
                <a:blip r:embed="rId7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B1D9CE0F-0057-41A6-858A-028F87F0C248}"/>
              </a:ext>
            </a:extLst>
          </p:cNvPr>
          <p:cNvSpPr txBox="1"/>
          <p:nvPr/>
        </p:nvSpPr>
        <p:spPr>
          <a:xfrm>
            <a:off x="9768114" y="3465238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/>
            <a:r>
              <a:rPr lang="en-US" sz="1600" dirty="0"/>
              <a:t>Ideal sampler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897A563-1809-4A13-9FCC-3074CFC8AC6B}"/>
              </a:ext>
            </a:extLst>
          </p:cNvPr>
          <p:cNvCxnSpPr/>
          <p:nvPr/>
        </p:nvCxnSpPr>
        <p:spPr>
          <a:xfrm flipV="1">
            <a:off x="10509730" y="3017094"/>
            <a:ext cx="618432" cy="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AFBBFD9-B25B-4867-951C-0A713B7F9594}"/>
                  </a:ext>
                </a:extLst>
              </p:cNvPr>
              <p:cNvSpPr txBox="1"/>
              <p:nvPr/>
            </p:nvSpPr>
            <p:spPr>
              <a:xfrm>
                <a:off x="10450160" y="2571919"/>
                <a:ext cx="5982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AFBBFD9-B25B-4867-951C-0A713B7F9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0160" y="2571919"/>
                <a:ext cx="598241" cy="338554"/>
              </a:xfrm>
              <a:prstGeom prst="rect">
                <a:avLst/>
              </a:prstGeom>
              <a:blipFill>
                <a:blip r:embed="rId8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FFD4F67-D230-4FBB-B915-25A1B02A6908}"/>
                  </a:ext>
                </a:extLst>
              </p:cNvPr>
              <p:cNvSpPr txBox="1"/>
              <p:nvPr/>
            </p:nvSpPr>
            <p:spPr>
              <a:xfrm>
                <a:off x="8460582" y="3457524"/>
                <a:ext cx="88587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RX filter</a:t>
                </a:r>
                <a:br>
                  <a:rPr lang="en-US" sz="16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𝑟𝑥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FFD4F67-D230-4FBB-B915-25A1B02A6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582" y="3457524"/>
                <a:ext cx="885879" cy="553998"/>
              </a:xfrm>
              <a:prstGeom prst="rect">
                <a:avLst/>
              </a:prstGeom>
              <a:blipFill>
                <a:blip r:embed="rId9"/>
                <a:stretch>
                  <a:fillRect l="-4138" t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007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75ED2-86FE-4BFD-AEF6-DCB87ECB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SNR in Sampled Data Systems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1641E6-229D-47A9-9197-F430B9FD61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Continuous-time: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Assume an ideal low-pass filter: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𝑠𝑖𝑛𝑐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Bandwidth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b="0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band-limited to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then:</a:t>
                </a:r>
              </a:p>
              <a:p>
                <a:pPr lvl="1"/>
                <a:r>
                  <a:rPr lang="en-US" dirty="0"/>
                  <a:t>Energy per sample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AWGN with PSD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then: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noise energy per sample</a:t>
                </a:r>
              </a:p>
              <a:p>
                <a:r>
                  <a:rPr lang="en-US" dirty="0"/>
                  <a:t>Resulting SNR: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1641E6-229D-47A9-9197-F430B9FD61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E4A66-A5BE-4E2B-982A-0753BAB3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C1523FAA-A656-4A39-BF9D-68DBE26C6E32}"/>
              </a:ext>
            </a:extLst>
          </p:cNvPr>
          <p:cNvSpPr/>
          <p:nvPr/>
        </p:nvSpPr>
        <p:spPr>
          <a:xfrm rot="5400000">
            <a:off x="9792083" y="2892414"/>
            <a:ext cx="782835" cy="622884"/>
          </a:xfrm>
          <a:prstGeom prst="triangl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9EBC7F-2477-4E5E-89B1-79FABF28B220}"/>
              </a:ext>
            </a:extLst>
          </p:cNvPr>
          <p:cNvSpPr/>
          <p:nvPr/>
        </p:nvSpPr>
        <p:spPr>
          <a:xfrm>
            <a:off x="8379539" y="2812439"/>
            <a:ext cx="913445" cy="78283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37438A-9081-4D3A-A840-817CEF7BA609}"/>
              </a:ext>
            </a:extLst>
          </p:cNvPr>
          <p:cNvCxnSpPr>
            <a:cxnSpLocks/>
            <a:stCxn id="6" idx="3"/>
            <a:endCxn id="5" idx="3"/>
          </p:cNvCxnSpPr>
          <p:nvPr/>
        </p:nvCxnSpPr>
        <p:spPr>
          <a:xfrm>
            <a:off x="9292984" y="3203857"/>
            <a:ext cx="579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1944718E-BC5E-4EC0-A7FB-3EE849CD60EC}"/>
              </a:ext>
            </a:extLst>
          </p:cNvPr>
          <p:cNvSpPr/>
          <p:nvPr/>
        </p:nvSpPr>
        <p:spPr>
          <a:xfrm>
            <a:off x="7624540" y="3165663"/>
            <a:ext cx="136566" cy="1365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87A16D-E2CD-4811-A217-7C3A48190F85}"/>
              </a:ext>
            </a:extLst>
          </p:cNvPr>
          <p:cNvCxnSpPr>
            <a:endCxn id="14" idx="2"/>
          </p:cNvCxnSpPr>
          <p:nvPr/>
        </p:nvCxnSpPr>
        <p:spPr>
          <a:xfrm flipV="1">
            <a:off x="7006108" y="3233946"/>
            <a:ext cx="618432" cy="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DFABE7-955E-4EC7-B730-B1F32EF0546F}"/>
              </a:ext>
            </a:extLst>
          </p:cNvPr>
          <p:cNvCxnSpPr>
            <a:cxnSpLocks/>
          </p:cNvCxnSpPr>
          <p:nvPr/>
        </p:nvCxnSpPr>
        <p:spPr>
          <a:xfrm>
            <a:off x="7692823" y="2577426"/>
            <a:ext cx="0" cy="588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657383-CF2A-4CEA-9BB4-29F488069FE2}"/>
              </a:ext>
            </a:extLst>
          </p:cNvPr>
          <p:cNvCxnSpPr/>
          <p:nvPr/>
        </p:nvCxnSpPr>
        <p:spPr>
          <a:xfrm flipV="1">
            <a:off x="7761106" y="3230976"/>
            <a:ext cx="618432" cy="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6" descr="Noise | BCA Chemistry">
            <a:extLst>
              <a:ext uri="{FF2B5EF4-FFF2-40B4-BE49-F238E27FC236}">
                <a16:creationId xmlns:a16="http://schemas.microsoft.com/office/drawing/2014/main" id="{1222A7FA-4658-4A58-A8E5-F530D5F29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419" y="2064866"/>
            <a:ext cx="776287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BE1739B-9B45-42A0-A864-5BB31883CCB8}"/>
                  </a:ext>
                </a:extLst>
              </p:cNvPr>
              <p:cNvSpPr txBox="1"/>
              <p:nvPr/>
            </p:nvSpPr>
            <p:spPr>
              <a:xfrm>
                <a:off x="7021490" y="2827108"/>
                <a:ext cx="6834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BE1739B-9B45-42A0-A864-5BB31883C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490" y="2827108"/>
                <a:ext cx="683457" cy="338554"/>
              </a:xfrm>
              <a:prstGeom prst="rect">
                <a:avLst/>
              </a:prstGeom>
              <a:blipFill>
                <a:blip r:embed="rId4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5F9603-93AB-43C2-99C7-CFACD2EE1D5C}"/>
                  </a:ext>
                </a:extLst>
              </p:cNvPr>
              <p:cNvSpPr txBox="1"/>
              <p:nvPr/>
            </p:nvSpPr>
            <p:spPr>
              <a:xfrm>
                <a:off x="7369753" y="1633813"/>
                <a:ext cx="71570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5F9603-93AB-43C2-99C7-CFACD2EE1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9753" y="1633813"/>
                <a:ext cx="715709" cy="338554"/>
              </a:xfrm>
              <a:prstGeom prst="rect">
                <a:avLst/>
              </a:prstGeom>
              <a:blipFill>
                <a:blip r:embed="rId5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C884C3-CEC7-495C-A754-BF13517D58C1}"/>
                  </a:ext>
                </a:extLst>
              </p:cNvPr>
              <p:cNvSpPr txBox="1"/>
              <p:nvPr/>
            </p:nvSpPr>
            <p:spPr>
              <a:xfrm>
                <a:off x="7765657" y="2802222"/>
                <a:ext cx="6401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C884C3-CEC7-495C-A754-BF13517D5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657" y="2802222"/>
                <a:ext cx="640175" cy="338554"/>
              </a:xfrm>
              <a:prstGeom prst="rect">
                <a:avLst/>
              </a:prstGeom>
              <a:blipFill>
                <a:blip r:embed="rId6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774DC9-17DD-4963-9DFB-2A39EC881B3D}"/>
                  </a:ext>
                </a:extLst>
              </p:cNvPr>
              <p:cNvSpPr txBox="1"/>
              <p:nvPr/>
            </p:nvSpPr>
            <p:spPr>
              <a:xfrm>
                <a:off x="9318168" y="2819099"/>
                <a:ext cx="6060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774DC9-17DD-4963-9DFB-2A39EC881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168" y="2819099"/>
                <a:ext cx="606063" cy="338554"/>
              </a:xfrm>
              <a:prstGeom prst="rect">
                <a:avLst/>
              </a:prstGeom>
              <a:blipFill>
                <a:blip r:embed="rId7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B1D9CE0F-0057-41A6-858A-028F87F0C248}"/>
              </a:ext>
            </a:extLst>
          </p:cNvPr>
          <p:cNvSpPr txBox="1"/>
          <p:nvPr/>
        </p:nvSpPr>
        <p:spPr>
          <a:xfrm>
            <a:off x="9734672" y="3648138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/>
            <a:r>
              <a:rPr lang="en-US" sz="1600" dirty="0"/>
              <a:t>Ideal sampler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897A563-1809-4A13-9FCC-3074CFC8AC6B}"/>
              </a:ext>
            </a:extLst>
          </p:cNvPr>
          <p:cNvCxnSpPr/>
          <p:nvPr/>
        </p:nvCxnSpPr>
        <p:spPr>
          <a:xfrm flipV="1">
            <a:off x="10476288" y="3199994"/>
            <a:ext cx="618432" cy="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AFBBFD9-B25B-4867-951C-0A713B7F9594}"/>
                  </a:ext>
                </a:extLst>
              </p:cNvPr>
              <p:cNvSpPr txBox="1"/>
              <p:nvPr/>
            </p:nvSpPr>
            <p:spPr>
              <a:xfrm>
                <a:off x="10416718" y="2754819"/>
                <a:ext cx="5982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AFBBFD9-B25B-4867-951C-0A713B7F9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6718" y="2754819"/>
                <a:ext cx="598241" cy="338554"/>
              </a:xfrm>
              <a:prstGeom prst="rect">
                <a:avLst/>
              </a:prstGeom>
              <a:blipFill>
                <a:blip r:embed="rId8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3CFED310-1938-486A-A831-23DE9E54331E}"/>
              </a:ext>
            </a:extLst>
          </p:cNvPr>
          <p:cNvSpPr/>
          <p:nvPr/>
        </p:nvSpPr>
        <p:spPr>
          <a:xfrm>
            <a:off x="8625731" y="4411697"/>
            <a:ext cx="623451" cy="6495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8394998-F15B-4F85-851C-91861F4715C0}"/>
              </a:ext>
            </a:extLst>
          </p:cNvPr>
          <p:cNvCxnSpPr>
            <a:cxnSpLocks/>
          </p:cNvCxnSpPr>
          <p:nvPr/>
        </p:nvCxnSpPr>
        <p:spPr>
          <a:xfrm>
            <a:off x="7720557" y="5055823"/>
            <a:ext cx="22314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F3B2B03-3A42-409A-AB19-5A239AC7F678}"/>
              </a:ext>
            </a:extLst>
          </p:cNvPr>
          <p:cNvSpPr txBox="1"/>
          <p:nvPr/>
        </p:nvSpPr>
        <p:spPr>
          <a:xfrm>
            <a:off x="9832569" y="5184359"/>
            <a:ext cx="1034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Freq [Hz]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793D373-1C5B-49BF-934F-1C1F19213940}"/>
              </a:ext>
            </a:extLst>
          </p:cNvPr>
          <p:cNvCxnSpPr>
            <a:cxnSpLocks/>
          </p:cNvCxnSpPr>
          <p:nvPr/>
        </p:nvCxnSpPr>
        <p:spPr>
          <a:xfrm flipV="1">
            <a:off x="8959989" y="4079174"/>
            <a:ext cx="0" cy="1105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94AFE3F-374D-43C6-922B-9D6FEB2B354E}"/>
              </a:ext>
            </a:extLst>
          </p:cNvPr>
          <p:cNvCxnSpPr>
            <a:cxnSpLocks/>
          </p:cNvCxnSpPr>
          <p:nvPr/>
        </p:nvCxnSpPr>
        <p:spPr>
          <a:xfrm>
            <a:off x="8625731" y="5087053"/>
            <a:ext cx="0" cy="477199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61834BE-692D-4579-A262-81960D61BD06}"/>
              </a:ext>
            </a:extLst>
          </p:cNvPr>
          <p:cNvCxnSpPr>
            <a:cxnSpLocks/>
          </p:cNvCxnSpPr>
          <p:nvPr/>
        </p:nvCxnSpPr>
        <p:spPr>
          <a:xfrm>
            <a:off x="9249187" y="5087053"/>
            <a:ext cx="0" cy="530629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EE1ECF6-ADF5-4DC8-94D4-A642EAECA3E3}"/>
              </a:ext>
            </a:extLst>
          </p:cNvPr>
          <p:cNvCxnSpPr>
            <a:cxnSpLocks/>
          </p:cNvCxnSpPr>
          <p:nvPr/>
        </p:nvCxnSpPr>
        <p:spPr>
          <a:xfrm>
            <a:off x="8625731" y="5325652"/>
            <a:ext cx="623456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1CA3ABC-6265-4A91-A165-28095DE57448}"/>
                  </a:ext>
                </a:extLst>
              </p:cNvPr>
              <p:cNvSpPr txBox="1"/>
              <p:nvPr/>
            </p:nvSpPr>
            <p:spPr>
              <a:xfrm>
                <a:off x="8739425" y="5372645"/>
                <a:ext cx="396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1CA3ABC-6265-4A91-A165-28095DE57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9425" y="5372645"/>
                <a:ext cx="39606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FFD4F67-D230-4FBB-B915-25A1B02A6908}"/>
              </a:ext>
            </a:extLst>
          </p:cNvPr>
          <p:cNvSpPr txBox="1"/>
          <p:nvPr/>
        </p:nvSpPr>
        <p:spPr>
          <a:xfrm>
            <a:off x="8446915" y="3649829"/>
            <a:ext cx="885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RX filter</a:t>
            </a:r>
          </a:p>
        </p:txBody>
      </p:sp>
    </p:spTree>
    <p:extLst>
      <p:ext uri="{BB962C8B-B14F-4D97-AF65-F5344CB8AC3E}">
        <p14:creationId xmlns:p14="http://schemas.microsoft.com/office/powerpoint/2010/main" val="2279745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4B293-7C47-46CC-9718-983B18EC4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Noise in MATLAB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5D774-5824-4124-A516-F36363543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028" y="1566629"/>
            <a:ext cx="4819651" cy="4302467"/>
          </a:xfrm>
        </p:spPr>
        <p:txBody>
          <a:bodyPr/>
          <a:lstStyle/>
          <a:p>
            <a:r>
              <a:rPr lang="en-US" dirty="0"/>
              <a:t>Simulating noise is easy in MATLAB</a:t>
            </a:r>
          </a:p>
          <a:p>
            <a:r>
              <a:rPr lang="en-US" dirty="0"/>
              <a:t>Example in demo:</a:t>
            </a:r>
          </a:p>
          <a:p>
            <a:pPr lvl="1"/>
            <a:r>
              <a:rPr lang="en-US" dirty="0"/>
              <a:t>Generate 16-QAM symbols</a:t>
            </a:r>
          </a:p>
          <a:p>
            <a:pPr lvl="1"/>
            <a:r>
              <a:rPr lang="en-US" dirty="0"/>
              <a:t>Scale for the RX power</a:t>
            </a:r>
          </a:p>
          <a:p>
            <a:pPr lvl="1"/>
            <a:r>
              <a:rPr lang="en-US" dirty="0"/>
              <a:t>Add thermal noise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88F5AA-17F0-4CC6-9602-25CC1B3E9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F4872A-07EF-42E6-917E-AB5274260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861160"/>
            <a:ext cx="4524375" cy="3086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C49E29-C816-4470-853E-821166496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3" y="1326816"/>
            <a:ext cx="4819650" cy="1466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ECF292-15E8-41E1-AE44-79FFB13E4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0911" y="3429000"/>
            <a:ext cx="3002373" cy="261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51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 for Cascade of Elements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097280" y="3741408"/>
                <a:ext cx="9221163" cy="271903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Most receivers are built with multiple stages</a:t>
                </a:r>
              </a:p>
              <a:p>
                <a:pPr lvl="1"/>
                <a:r>
                  <a:rPr lang="en-US" dirty="0"/>
                  <a:t>Each stage has a gain and noise figure</a:t>
                </a:r>
              </a:p>
              <a:p>
                <a:pPr lvl="1"/>
                <a:r>
                  <a:rPr lang="en-US" dirty="0"/>
                  <a:t>Some stages (typically amplifiers) add noise with a noise figure</a:t>
                </a:r>
              </a:p>
              <a:p>
                <a:r>
                  <a:rPr lang="en-US" dirty="0"/>
                  <a:t>Total noise figure given by: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large initial gain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), init noise figure (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 is dominant.  Must make small.</a:t>
                </a:r>
              </a:p>
              <a:p>
                <a:pPr lvl="1"/>
                <a:r>
                  <a:rPr lang="en-US" dirty="0"/>
                  <a:t>Hence usual first stage is a low noise amplifier (LNA)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097280" y="3741408"/>
                <a:ext cx="9221163" cy="2719037"/>
              </a:xfrm>
              <a:blipFill>
                <a:blip r:embed="rId2"/>
                <a:stretch>
                  <a:fillRect l="-1586" t="-24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3854837" y="2052830"/>
            <a:ext cx="533400" cy="45720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765323" y="2475660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Gain G</a:t>
            </a:r>
            <a:r>
              <a:rPr lang="en-US" baseline="-25000" dirty="0"/>
              <a:t>1</a:t>
            </a:r>
          </a:p>
        </p:txBody>
      </p:sp>
      <p:sp>
        <p:nvSpPr>
          <p:cNvPr id="14" name="Flowchart: Or 13"/>
          <p:cNvSpPr/>
          <p:nvPr/>
        </p:nvSpPr>
        <p:spPr>
          <a:xfrm>
            <a:off x="3397637" y="2166368"/>
            <a:ext cx="228600" cy="230124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14" idx="6"/>
            <a:endCxn id="5" idx="1"/>
          </p:cNvCxnSpPr>
          <p:nvPr/>
        </p:nvCxnSpPr>
        <p:spPr>
          <a:xfrm>
            <a:off x="3626237" y="2281430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4" idx="4"/>
          </p:cNvCxnSpPr>
          <p:nvPr/>
        </p:nvCxnSpPr>
        <p:spPr>
          <a:xfrm rot="16200000" flipV="1">
            <a:off x="3160857" y="2747575"/>
            <a:ext cx="702167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446456" y="2834376"/>
            <a:ext cx="1739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Thermal noise 1 </a:t>
            </a:r>
          </a:p>
          <a:p>
            <a:r>
              <a:rPr lang="en-US" dirty="0" err="1"/>
              <a:t>kTB</a:t>
            </a:r>
            <a:r>
              <a:rPr lang="en-US" dirty="0"/>
              <a:t> x NF</a:t>
            </a:r>
            <a:r>
              <a:rPr lang="en-US" baseline="-25000" dirty="0"/>
              <a:t>1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4388237" y="2281430"/>
            <a:ext cx="762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788037" y="2283018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033838" y="2396493"/>
            <a:ext cx="1339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power</a:t>
            </a:r>
          </a:p>
          <a:p>
            <a:r>
              <a:rPr lang="en-US" dirty="0"/>
              <a:t>P</a:t>
            </a:r>
            <a:r>
              <a:rPr lang="en-US" baseline="-25000" dirty="0"/>
              <a:t>in</a:t>
            </a:r>
          </a:p>
        </p:txBody>
      </p:sp>
      <p:sp>
        <p:nvSpPr>
          <p:cNvPr id="27" name="Left Brace 26"/>
          <p:cNvSpPr/>
          <p:nvPr/>
        </p:nvSpPr>
        <p:spPr>
          <a:xfrm rot="5400000">
            <a:off x="3834644" y="1270637"/>
            <a:ext cx="307848" cy="12565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415867" y="1406499"/>
            <a:ext cx="1333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Gain stage 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607437" y="2051242"/>
            <a:ext cx="533400" cy="45720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734957" y="2515129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2</a:t>
            </a:r>
          </a:p>
        </p:txBody>
      </p:sp>
      <p:sp>
        <p:nvSpPr>
          <p:cNvPr id="31" name="Flowchart: Or 30"/>
          <p:cNvSpPr/>
          <p:nvPr/>
        </p:nvSpPr>
        <p:spPr>
          <a:xfrm>
            <a:off x="5150237" y="2164780"/>
            <a:ext cx="228600" cy="230124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31" idx="6"/>
            <a:endCxn id="29" idx="1"/>
          </p:cNvCxnSpPr>
          <p:nvPr/>
        </p:nvCxnSpPr>
        <p:spPr>
          <a:xfrm>
            <a:off x="5378837" y="2279842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1" idx="4"/>
          </p:cNvCxnSpPr>
          <p:nvPr/>
        </p:nvCxnSpPr>
        <p:spPr>
          <a:xfrm rot="16200000" flipV="1">
            <a:off x="4913457" y="2745987"/>
            <a:ext cx="702167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226437" y="2882874"/>
            <a:ext cx="1705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Additional noise</a:t>
            </a:r>
          </a:p>
          <a:p>
            <a:r>
              <a:rPr lang="en-US" dirty="0" err="1"/>
              <a:t>kTB</a:t>
            </a:r>
            <a:r>
              <a:rPr lang="en-US" dirty="0"/>
              <a:t> (NF</a:t>
            </a:r>
            <a:r>
              <a:rPr lang="en-US" baseline="-25000" dirty="0"/>
              <a:t>2</a:t>
            </a:r>
            <a:r>
              <a:rPr lang="en-US" dirty="0"/>
              <a:t>-1)</a:t>
            </a:r>
            <a:endParaRPr lang="en-US" baseline="-25000" dirty="0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6140837" y="2279842"/>
            <a:ext cx="762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Left Brace 35"/>
          <p:cNvSpPr/>
          <p:nvPr/>
        </p:nvSpPr>
        <p:spPr>
          <a:xfrm rot="5400000">
            <a:off x="5587244" y="1269049"/>
            <a:ext cx="307848" cy="12565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5361456" y="1374062"/>
            <a:ext cx="867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Stage 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397375" y="2057929"/>
            <a:ext cx="533400" cy="45720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7524895" y="2521816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3</a:t>
            </a:r>
          </a:p>
        </p:txBody>
      </p:sp>
      <p:sp>
        <p:nvSpPr>
          <p:cNvPr id="40" name="Flowchart: Or 39"/>
          <p:cNvSpPr/>
          <p:nvPr/>
        </p:nvSpPr>
        <p:spPr>
          <a:xfrm>
            <a:off x="6940175" y="2171467"/>
            <a:ext cx="228600" cy="230124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>
            <a:stCxn id="40" idx="6"/>
            <a:endCxn id="38" idx="1"/>
          </p:cNvCxnSpPr>
          <p:nvPr/>
        </p:nvCxnSpPr>
        <p:spPr>
          <a:xfrm>
            <a:off x="7168775" y="2286529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40" idx="4"/>
          </p:cNvCxnSpPr>
          <p:nvPr/>
        </p:nvCxnSpPr>
        <p:spPr>
          <a:xfrm rot="16200000" flipV="1">
            <a:off x="6703395" y="2752674"/>
            <a:ext cx="702167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016375" y="2889561"/>
            <a:ext cx="1705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Additional noise</a:t>
            </a:r>
          </a:p>
          <a:p>
            <a:r>
              <a:rPr lang="en-US" dirty="0" err="1"/>
              <a:t>kTB</a:t>
            </a:r>
            <a:r>
              <a:rPr lang="en-US" dirty="0"/>
              <a:t> (NF</a:t>
            </a:r>
            <a:r>
              <a:rPr lang="en-US" baseline="-25000" dirty="0"/>
              <a:t>3</a:t>
            </a:r>
            <a:r>
              <a:rPr lang="en-US" dirty="0"/>
              <a:t>-1)</a:t>
            </a:r>
            <a:endParaRPr lang="en-US" baseline="-25000" dirty="0"/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7930775" y="2286529"/>
            <a:ext cx="762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Left Brace 44"/>
          <p:cNvSpPr/>
          <p:nvPr/>
        </p:nvSpPr>
        <p:spPr>
          <a:xfrm rot="5400000">
            <a:off x="7377182" y="1275736"/>
            <a:ext cx="307848" cy="12565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7151394" y="1380749"/>
            <a:ext cx="867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Stage 3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807837" y="2236543"/>
            <a:ext cx="1510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power</a:t>
            </a:r>
          </a:p>
          <a:p>
            <a:r>
              <a:rPr lang="en-US" dirty="0"/>
              <a:t>P</a:t>
            </a:r>
            <a:r>
              <a:rPr lang="en-US" baseline="-25000" dirty="0"/>
              <a:t>out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 Problem </a:t>
            </a:r>
            <a:br>
              <a:rPr lang="en-US" sz="3600" dirty="0"/>
            </a:br>
            <a:r>
              <a:rPr lang="en-US" sz="2700" dirty="0"/>
              <a:t>Molisch 3.1</a:t>
            </a:r>
            <a:r>
              <a:rPr lang="en-US" sz="3600" dirty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905846" y="3195285"/>
                <a:ext cx="9865618" cy="31242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What is total NF and gain?</a:t>
                </a:r>
              </a:p>
              <a:p>
                <a:r>
                  <a:rPr lang="en-US" dirty="0"/>
                  <a:t>Answer:  Compute G and NF (in linear units) for each stage:</a:t>
                </a:r>
              </a:p>
              <a:p>
                <a:pPr lvl="1"/>
                <a:r>
                  <a:rPr lang="en-US" dirty="0"/>
                  <a:t>Attenuator:  NF1=1 (does not add noise), G1=10</a:t>
                </a:r>
                <a:r>
                  <a:rPr lang="en-US" baseline="30000" dirty="0"/>
                  <a:t>-0.1(1.5)</a:t>
                </a:r>
                <a:r>
                  <a:rPr lang="en-US" dirty="0"/>
                  <a:t>=0.707  (note sign)</a:t>
                </a:r>
              </a:p>
              <a:p>
                <a:pPr lvl="1"/>
                <a:r>
                  <a:rPr lang="en-US" dirty="0"/>
                  <a:t>LNA: NF2=10</a:t>
                </a:r>
                <a:r>
                  <a:rPr lang="en-US" baseline="30000" dirty="0"/>
                  <a:t>0.1(4)</a:t>
                </a:r>
                <a:r>
                  <a:rPr lang="en-US" dirty="0"/>
                  <a:t>=2.51, G2=10</a:t>
                </a:r>
                <a:r>
                  <a:rPr lang="en-US" baseline="30000" dirty="0"/>
                  <a:t>-0.1(10)</a:t>
                </a:r>
                <a:r>
                  <a:rPr lang="en-US" dirty="0"/>
                  <a:t>=10 </a:t>
                </a:r>
              </a:p>
              <a:p>
                <a:pPr lvl="1"/>
                <a:r>
                  <a:rPr lang="en-US" dirty="0"/>
                  <a:t>Mixer:  NF3=10</a:t>
                </a:r>
                <a:r>
                  <a:rPr lang="en-US" baseline="30000" dirty="0"/>
                  <a:t>0.1(1)</a:t>
                </a:r>
                <a:r>
                  <a:rPr lang="en-US" dirty="0"/>
                  <a:t>=1.25, G3=1 (unit gain)</a:t>
                </a:r>
              </a:p>
              <a:p>
                <a:pPr lvl="1"/>
                <a:r>
                  <a:rPr lang="en-US" dirty="0"/>
                  <a:t>Total gain: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=−1.5+10+0=8.5</m:t>
                    </m:r>
                  </m:oMath>
                </a14:m>
                <a:r>
                  <a:rPr lang="en-US" dirty="0"/>
                  <a:t> dB</a:t>
                </a:r>
              </a:p>
              <a:p>
                <a:pPr lvl="1"/>
                <a:r>
                  <a:rPr lang="es-ES" dirty="0" err="1"/>
                  <a:t>Noise</a:t>
                </a:r>
                <a:r>
                  <a:rPr lang="es-ES" dirty="0"/>
                  <a:t> figure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ES" b="0" i="0" smtClean="0">
                        <a:latin typeface="Cambria Math" panose="02040503050406030204" pitchFamily="18" charset="0"/>
                      </a:rPr>
                      <m:t>=1+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2.51−1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0.707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1.25</m:t>
                        </m:r>
                        <m:r>
                          <a:rPr lang="es-ES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0.707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)(10)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=3.15≈5.0 </m:t>
                    </m:r>
                  </m:oMath>
                </a14:m>
                <a:r>
                  <a:rPr lang="en-US" dirty="0"/>
                  <a:t>dB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905846" y="3195285"/>
                <a:ext cx="9865618" cy="3124200"/>
              </a:xfrm>
              <a:blipFill>
                <a:blip r:embed="rId2"/>
                <a:stretch>
                  <a:fillRect l="-1483" t="-1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3218630" y="1388958"/>
            <a:ext cx="1588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Attn connector</a:t>
            </a:r>
          </a:p>
          <a:p>
            <a:r>
              <a:rPr lang="en-US" dirty="0"/>
              <a:t>Loss = 1.5 dB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73476" y="1356521"/>
            <a:ext cx="2371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noise amp</a:t>
            </a:r>
          </a:p>
          <a:p>
            <a:r>
              <a:rPr lang="en-US" dirty="0"/>
              <a:t>Gain = 10 dB, NF = 4 dB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327659" y="1392907"/>
            <a:ext cx="2113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Mixer</a:t>
            </a:r>
          </a:p>
          <a:p>
            <a:r>
              <a:rPr lang="en-US" dirty="0"/>
              <a:t>Unit gain, NF = 1 dB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771904" y="2086863"/>
            <a:ext cx="533400" cy="45720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3682390" y="2509693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Gain G</a:t>
            </a:r>
            <a:r>
              <a:rPr lang="en-US" baseline="-25000" dirty="0"/>
              <a:t>1</a:t>
            </a:r>
          </a:p>
        </p:txBody>
      </p:sp>
      <p:sp>
        <p:nvSpPr>
          <p:cNvPr id="50" name="Flowchart: Or 49"/>
          <p:cNvSpPr/>
          <p:nvPr/>
        </p:nvSpPr>
        <p:spPr>
          <a:xfrm>
            <a:off x="3314704" y="2200401"/>
            <a:ext cx="228600" cy="230124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/>
          <p:cNvCxnSpPr>
            <a:stCxn id="50" idx="6"/>
            <a:endCxn id="48" idx="1"/>
          </p:cNvCxnSpPr>
          <p:nvPr/>
        </p:nvCxnSpPr>
        <p:spPr>
          <a:xfrm>
            <a:off x="3543304" y="2315463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50" idx="4"/>
          </p:cNvCxnSpPr>
          <p:nvPr/>
        </p:nvCxnSpPr>
        <p:spPr>
          <a:xfrm rot="16200000" flipV="1">
            <a:off x="3077924" y="2781608"/>
            <a:ext cx="702167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5486400" y="2070288"/>
            <a:ext cx="533400" cy="45720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396886" y="2493118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Gain G</a:t>
            </a:r>
            <a:r>
              <a:rPr lang="en-US" baseline="-25000" dirty="0"/>
              <a:t>2</a:t>
            </a:r>
          </a:p>
        </p:txBody>
      </p:sp>
      <p:sp>
        <p:nvSpPr>
          <p:cNvPr id="55" name="Flowchart: Or 54"/>
          <p:cNvSpPr/>
          <p:nvPr/>
        </p:nvSpPr>
        <p:spPr>
          <a:xfrm>
            <a:off x="5029200" y="2183826"/>
            <a:ext cx="228600" cy="230124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>
            <a:stCxn id="55" idx="6"/>
            <a:endCxn id="53" idx="1"/>
          </p:cNvCxnSpPr>
          <p:nvPr/>
        </p:nvCxnSpPr>
        <p:spPr>
          <a:xfrm>
            <a:off x="5257800" y="2298888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55" idx="4"/>
          </p:cNvCxnSpPr>
          <p:nvPr/>
        </p:nvCxnSpPr>
        <p:spPr>
          <a:xfrm rot="16200000" flipV="1">
            <a:off x="4792420" y="2765033"/>
            <a:ext cx="702167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453790" y="2763360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</a:t>
            </a:r>
            <a:r>
              <a:rPr lang="en-US" baseline="-25000" dirty="0"/>
              <a:t>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228958" y="2812905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</a:t>
            </a:r>
            <a:r>
              <a:rPr lang="en-US" baseline="-25000" dirty="0"/>
              <a:t>2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4305304" y="2313875"/>
            <a:ext cx="723896" cy="31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7962138" y="2088451"/>
            <a:ext cx="533400" cy="45720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7872624" y="2511281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Gain G</a:t>
            </a:r>
            <a:r>
              <a:rPr lang="en-US" baseline="-25000" dirty="0"/>
              <a:t>3</a:t>
            </a:r>
          </a:p>
        </p:txBody>
      </p:sp>
      <p:sp>
        <p:nvSpPr>
          <p:cNvPr id="64" name="Flowchart: Or 63"/>
          <p:cNvSpPr/>
          <p:nvPr/>
        </p:nvSpPr>
        <p:spPr>
          <a:xfrm>
            <a:off x="7504938" y="2201989"/>
            <a:ext cx="228600" cy="230124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>
            <a:stCxn id="64" idx="6"/>
            <a:endCxn id="62" idx="1"/>
          </p:cNvCxnSpPr>
          <p:nvPr/>
        </p:nvCxnSpPr>
        <p:spPr>
          <a:xfrm>
            <a:off x="7733538" y="2317051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64" idx="4"/>
          </p:cNvCxnSpPr>
          <p:nvPr/>
        </p:nvCxnSpPr>
        <p:spPr>
          <a:xfrm rot="16200000" flipV="1">
            <a:off x="7268158" y="2783196"/>
            <a:ext cx="702167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704696" y="2831068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</a:t>
            </a:r>
            <a:r>
              <a:rPr lang="en-US" baseline="-25000" dirty="0"/>
              <a:t>3</a:t>
            </a:r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6019800" y="2335214"/>
            <a:ext cx="148513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8495538" y="2312288"/>
            <a:ext cx="72466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2743200" y="2312288"/>
            <a:ext cx="57150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Oval 12"/>
          <p:cNvSpPr>
            <a:spLocks noChangeArrowheads="1"/>
          </p:cNvSpPr>
          <p:nvPr/>
        </p:nvSpPr>
        <p:spPr bwMode="auto">
          <a:xfrm>
            <a:off x="7924597" y="2785145"/>
            <a:ext cx="3825865" cy="2692867"/>
          </a:xfrm>
          <a:prstGeom prst="ellipse">
            <a:avLst/>
          </a:prstGeom>
          <a:solidFill>
            <a:srgbClr val="FFC000">
              <a:alpha val="2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843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Interference</a:t>
            </a:r>
          </a:p>
        </p:txBody>
      </p:sp>
      <p:sp>
        <p:nvSpPr>
          <p:cNvPr id="18436" name="Content Placeholder 2"/>
          <p:cNvSpPr>
            <a:spLocks noGrp="1"/>
          </p:cNvSpPr>
          <p:nvPr>
            <p:ph idx="1"/>
          </p:nvPr>
        </p:nvSpPr>
        <p:spPr>
          <a:xfrm>
            <a:off x="1096962" y="1485900"/>
            <a:ext cx="9523499" cy="4724400"/>
          </a:xfrm>
        </p:spPr>
        <p:txBody>
          <a:bodyPr/>
          <a:lstStyle/>
          <a:p>
            <a:r>
              <a:rPr lang="en-US" sz="2400" dirty="0"/>
              <a:t>Signals from other transmitters using same band and same time.</a:t>
            </a:r>
          </a:p>
          <a:p>
            <a:r>
              <a:rPr lang="en-US" sz="2400" dirty="0"/>
              <a:t>Fundamental to the broadcast nature of the wireless medium.</a:t>
            </a:r>
          </a:p>
          <a:p>
            <a:r>
              <a:rPr lang="en-US" sz="2400" dirty="0"/>
              <a:t>Adds to total noise seen at receiver</a:t>
            </a:r>
          </a:p>
          <a:p>
            <a:r>
              <a:rPr lang="en-US" sz="2400" dirty="0"/>
              <a:t>Example</a:t>
            </a:r>
            <a:r>
              <a:rPr lang="es-ES" sz="2400" dirty="0"/>
              <a:t>:</a:t>
            </a:r>
          </a:p>
          <a:p>
            <a:pPr lvl="1"/>
            <a:r>
              <a:rPr lang="en-US" dirty="0"/>
              <a:t>A transmits to B (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desired signal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 transmits to D (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desired signal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But B gets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interference</a:t>
            </a:r>
            <a:r>
              <a:rPr lang="en-US" dirty="0"/>
              <a:t> from A</a:t>
            </a:r>
          </a:p>
          <a:p>
            <a:pPr lvl="2"/>
            <a:endParaRPr lang="en-US" sz="1700" dirty="0"/>
          </a:p>
          <a:p>
            <a:pPr lvl="1"/>
            <a:endParaRPr lang="en-US" sz="2000" dirty="0"/>
          </a:p>
        </p:txBody>
      </p:sp>
      <p:pic>
        <p:nvPicPr>
          <p:cNvPr id="18438" name="Picture 7" descr="MCj03984990000[1]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92608" y="4224439"/>
            <a:ext cx="5334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9" name="Picture 21" descr="MCj04247820000[1]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35734" y="4276827"/>
            <a:ext cx="701675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40" name="AutoShape 26"/>
          <p:cNvSpPr>
            <a:spLocks noChangeArrowheads="1"/>
          </p:cNvSpPr>
          <p:nvPr/>
        </p:nvSpPr>
        <p:spPr bwMode="auto">
          <a:xfrm rot="10800000">
            <a:off x="6854622" y="4427640"/>
            <a:ext cx="1069975" cy="244475"/>
          </a:xfrm>
          <a:prstGeom prst="leftArrow">
            <a:avLst>
              <a:gd name="adj1" fmla="val 50000"/>
              <a:gd name="adj2" fmla="val 90937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18441" name="TextBox 7"/>
          <p:cNvSpPr txBox="1">
            <a:spLocks noChangeArrowheads="1"/>
          </p:cNvSpPr>
          <p:nvPr/>
        </p:nvSpPr>
        <p:spPr bwMode="auto">
          <a:xfrm>
            <a:off x="6489497" y="4781651"/>
            <a:ext cx="148970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Desired signal</a:t>
            </a:r>
          </a:p>
        </p:txBody>
      </p:sp>
      <p:pic>
        <p:nvPicPr>
          <p:cNvPr id="18442" name="Picture 7" descr="MCj03984990000[1]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32724" y="3693420"/>
            <a:ext cx="5334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3" name="Picture 21" descr="MCj04247820000[1]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69447" y="3837089"/>
            <a:ext cx="701675" cy="690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44" name="AutoShape 26"/>
          <p:cNvSpPr>
            <a:spLocks noChangeArrowheads="1"/>
          </p:cNvSpPr>
          <p:nvPr/>
        </p:nvSpPr>
        <p:spPr bwMode="auto">
          <a:xfrm rot="10800000">
            <a:off x="10071693" y="3900879"/>
            <a:ext cx="1281113" cy="155792"/>
          </a:xfrm>
          <a:prstGeom prst="leftArrow">
            <a:avLst>
              <a:gd name="adj1" fmla="val 50000"/>
              <a:gd name="adj2" fmla="val 90928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18445" name="TextBox 11"/>
          <p:cNvSpPr txBox="1">
            <a:spLocks noChangeArrowheads="1"/>
          </p:cNvSpPr>
          <p:nvPr/>
        </p:nvSpPr>
        <p:spPr bwMode="auto">
          <a:xfrm>
            <a:off x="8949322" y="4511272"/>
            <a:ext cx="13398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/>
              <a:t>Interference</a:t>
            </a:r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670304" y="6210300"/>
            <a:ext cx="457200" cy="457200"/>
          </a:xfrm>
        </p:spPr>
        <p:txBody>
          <a:bodyPr/>
          <a:lstStyle/>
          <a:p>
            <a:fld id="{529F9F8D-2534-4D48-85E3-73908409BCC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5" name="AutoShape 26">
            <a:extLst>
              <a:ext uri="{FF2B5EF4-FFF2-40B4-BE49-F238E27FC236}">
                <a16:creationId xmlns:a16="http://schemas.microsoft.com/office/drawing/2014/main" id="{159A29BF-C4E1-4C65-B515-A3945B39215B}"/>
              </a:ext>
            </a:extLst>
          </p:cNvPr>
          <p:cNvSpPr>
            <a:spLocks noChangeArrowheads="1"/>
          </p:cNvSpPr>
          <p:nvPr/>
        </p:nvSpPr>
        <p:spPr bwMode="auto">
          <a:xfrm rot="19350878">
            <a:off x="8770374" y="4251746"/>
            <a:ext cx="674426" cy="183929"/>
          </a:xfrm>
          <a:prstGeom prst="leftArrow">
            <a:avLst>
              <a:gd name="adj1" fmla="val 50000"/>
              <a:gd name="adj2" fmla="val 90928"/>
            </a:avLst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EF5C0676-0FEF-49A1-B759-391EC7BC5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7581" y="3593518"/>
            <a:ext cx="8997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/>
              <a:t>Desired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278AE365-3F80-4498-A09C-6234F30A82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140" y="3880689"/>
            <a:ext cx="3177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/>
              <a:t>A</a:t>
            </a: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90818A2E-5BC2-451F-AD39-563E55062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2400" y="3948678"/>
            <a:ext cx="3177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/>
              <a:t>B</a:t>
            </a: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2DBC4ED8-8DCB-439B-8120-44EEA8F3E6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8408" y="3321707"/>
            <a:ext cx="3177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/>
              <a:t>C</a:t>
            </a: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86EE8638-D479-41FA-B416-0008595502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23128" y="3467757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/>
              <a:t>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Interference Calculations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59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sz="2400" dirty="0"/>
                  <a:t>Remember:  Noise and interference powers add in linear scale (not in dB)!</a:t>
                </a:r>
              </a:p>
              <a:p>
                <a:r>
                  <a:rPr lang="en-US" sz="2400" dirty="0"/>
                  <a:t>Example: </a:t>
                </a:r>
              </a:p>
              <a:p>
                <a:pPr lvl="1"/>
                <a:r>
                  <a:rPr lang="en-US" sz="2000" dirty="0"/>
                  <a:t>NF = 4 dB, B = 20 MHz</a:t>
                </a:r>
              </a:p>
              <a:p>
                <a:pPr lvl="1"/>
                <a:r>
                  <a:rPr lang="en-US" sz="2200" dirty="0"/>
                  <a:t>Interference power = -95 dBm, RX signal power = -80 dBm</a:t>
                </a:r>
              </a:p>
              <a:p>
                <a:pPr lvl="1"/>
                <a:r>
                  <a:rPr lang="en-US" sz="2200" dirty="0"/>
                  <a:t>Find the </a:t>
                </a:r>
                <a:r>
                  <a:rPr lang="en-US" sz="2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SNR</a:t>
                </a:r>
                <a:r>
                  <a:rPr lang="en-US" sz="2200" dirty="0"/>
                  <a:t>=signal to noise and </a:t>
                </a:r>
                <a:r>
                  <a:rPr lang="en-US" sz="2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SINR</a:t>
                </a:r>
                <a:r>
                  <a:rPr lang="en-US" sz="2200" dirty="0"/>
                  <a:t> = signal to interference + noise</a:t>
                </a:r>
              </a:p>
              <a:p>
                <a:r>
                  <a:rPr lang="en-US" sz="2400" dirty="0"/>
                  <a:t>Solution:</a:t>
                </a:r>
              </a:p>
              <a:p>
                <a:pPr lvl="1"/>
                <a:r>
                  <a:rPr lang="en-US" sz="2200" dirty="0"/>
                  <a:t>Thermal noise density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=−174+4=−170</m:t>
                    </m:r>
                  </m:oMath>
                </a14:m>
                <a:r>
                  <a:rPr lang="en-US" sz="2200" dirty="0"/>
                  <a:t> dBm/Hz  </a:t>
                </a:r>
              </a:p>
              <a:p>
                <a:pPr lvl="1"/>
                <a:r>
                  <a:rPr lang="en-US" sz="2200" dirty="0"/>
                  <a:t>Noise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ES" sz="22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200" dirty="0"/>
                  <a:t>  In dBm: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sz="22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=−170+10</m:t>
                    </m:r>
                    <m:func>
                      <m:funcPr>
                        <m:ctrlPr>
                          <a:rPr lang="es-ES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sz="22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sz="2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s-E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s-E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E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22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ES" sz="22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=−97</m:t>
                    </m:r>
                  </m:oMath>
                </a14:m>
                <a:r>
                  <a:rPr lang="en-US" sz="2200" dirty="0"/>
                  <a:t> dBm</a:t>
                </a:r>
              </a:p>
              <a:p>
                <a:pPr lvl="1"/>
                <a:r>
                  <a:rPr lang="en-US" sz="2200" dirty="0"/>
                  <a:t>SNR = -80 – (-97) = 17 dB</a:t>
                </a:r>
              </a:p>
              <a:p>
                <a:pPr lvl="1"/>
                <a:r>
                  <a:rPr lang="en-US" sz="2200" dirty="0"/>
                  <a:t>Noise + interference power,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sz="2200" i="1">
                            <a:latin typeface="Cambria Math" panose="02040503050406030204" pitchFamily="18" charset="0"/>
                          </a:rPr>
                          <m:t>𝑁𝐼</m:t>
                        </m:r>
                      </m:sub>
                    </m:sSub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−9.7</m:t>
                        </m:r>
                      </m:sup>
                    </m:sSup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E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2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sz="2200" i="1">
                            <a:latin typeface="Cambria Math" panose="02040503050406030204" pitchFamily="18" charset="0"/>
                          </a:rPr>
                          <m:t>−9.</m:t>
                        </m:r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=5.2</m:t>
                    </m:r>
                    <m:sSup>
                      <m:sSupPr>
                        <m:ctrlPr>
                          <a:rPr lang="es-E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−9</m:t>
                        </m:r>
                      </m:sup>
                    </m:sSup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=−92.9 </m:t>
                    </m:r>
                  </m:oMath>
                </a14:m>
                <a:r>
                  <a:rPr lang="en-US" sz="2200" dirty="0"/>
                  <a:t>dBm</a:t>
                </a:r>
              </a:p>
              <a:p>
                <a:pPr lvl="1"/>
                <a:r>
                  <a:rPr lang="en-US" sz="2200" dirty="0"/>
                  <a:t>Note:  You add in linear scale first before converting to dB!!</a:t>
                </a:r>
              </a:p>
              <a:p>
                <a:pPr lvl="1"/>
                <a:r>
                  <a:rPr lang="en-US" sz="2200" dirty="0"/>
                  <a:t>SINR = -80 – (-92.9) = 12.9 dB</a:t>
                </a:r>
              </a:p>
              <a:p>
                <a:pPr lvl="1"/>
                <a:endParaRPr lang="en-US" sz="2200" dirty="0"/>
              </a:p>
              <a:p>
                <a:pPr lvl="2"/>
                <a:endParaRPr lang="en-US" sz="1700" dirty="0"/>
              </a:p>
              <a:p>
                <a:pPr lvl="2"/>
                <a:endParaRPr lang="en-US" sz="1700" dirty="0"/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1945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76" t="-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670304" y="6210300"/>
            <a:ext cx="457200" cy="457200"/>
          </a:xfrm>
        </p:spPr>
        <p:txBody>
          <a:bodyPr/>
          <a:lstStyle/>
          <a:p>
            <a:fld id="{529F9F8D-2534-4D48-85E3-73908409BCC5}" type="slidenum">
              <a:rPr lang="en-US" smtClean="0"/>
              <a:pPr/>
              <a:t>17</a:t>
            </a:fld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6F369-773A-4299-96FB-0F871C54A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9F143-02E0-41D0-9A77-1CF023C4C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9"/>
            <a:ext cx="4402768" cy="4329817"/>
          </a:xfrm>
        </p:spPr>
        <p:txBody>
          <a:bodyPr/>
          <a:lstStyle/>
          <a:p>
            <a:r>
              <a:rPr lang="en-US" dirty="0"/>
              <a:t>Simulation of noise</a:t>
            </a:r>
          </a:p>
          <a:p>
            <a:r>
              <a:rPr lang="en-US" dirty="0"/>
              <a:t>Cascade of two element</a:t>
            </a:r>
          </a:p>
          <a:p>
            <a:pPr lvl="1"/>
            <a:r>
              <a:rPr lang="en-US" dirty="0"/>
              <a:t>LNA</a:t>
            </a:r>
          </a:p>
          <a:p>
            <a:pPr lvl="1"/>
            <a:r>
              <a:rPr lang="en-US" dirty="0"/>
              <a:t>Mixer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EB1AB7-BFBF-40DD-9B47-AE46599C3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F1C397-06B0-4616-9E55-6C4E138C8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346" y="1539279"/>
            <a:ext cx="47434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938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Noise and Interference</a:t>
            </a:r>
          </a:p>
          <a:p>
            <a:r>
              <a:rPr lang="en-US" dirty="0"/>
              <a:t>Communication Requirements and Link Budget Analysis </a:t>
            </a:r>
          </a:p>
          <a:p>
            <a:r>
              <a:rPr lang="en-US" dirty="0"/>
              <a:t>Non-LOS Propagation</a:t>
            </a:r>
          </a:p>
          <a:p>
            <a:r>
              <a:rPr lang="en-US" dirty="0"/>
              <a:t>Statistical Models for Path Loss</a:t>
            </a:r>
          </a:p>
          <a:p>
            <a:r>
              <a:rPr lang="en-US" dirty="0"/>
              <a:t>Demo:  Estimating Rates with a 3GPP model</a:t>
            </a:r>
          </a:p>
          <a:p>
            <a:pPr lvl="1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466210" y="1911339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00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 simple noise and interference calculations</a:t>
            </a:r>
          </a:p>
          <a:p>
            <a:r>
              <a:rPr lang="en-US" dirty="0"/>
              <a:t>Define key communication requirements </a:t>
            </a:r>
          </a:p>
          <a:p>
            <a:pPr lvl="1"/>
            <a:r>
              <a:rPr lang="en-US" dirty="0"/>
              <a:t>BER, BLER, information rate, spectral efficiency,  bandwidth</a:t>
            </a:r>
          </a:p>
          <a:p>
            <a:pPr lvl="1"/>
            <a:r>
              <a:rPr lang="en-US" dirty="0"/>
              <a:t>SNR:  Energy per bit and energy per symbol</a:t>
            </a:r>
          </a:p>
          <a:p>
            <a:r>
              <a:rPr lang="en-US" dirty="0"/>
              <a:t>Estimate rate based on simple models or from link curves</a:t>
            </a:r>
          </a:p>
          <a:p>
            <a:r>
              <a:rPr lang="en-US" dirty="0"/>
              <a:t>Perform simple link budget calculations</a:t>
            </a:r>
          </a:p>
          <a:p>
            <a:r>
              <a:rPr lang="en-US" dirty="0"/>
              <a:t>Qualitatively describe various propagation mechanisms in real world settings</a:t>
            </a:r>
          </a:p>
          <a:p>
            <a:r>
              <a:rPr lang="en-US" dirty="0"/>
              <a:t>Compute reflected power from the radar equation</a:t>
            </a:r>
          </a:p>
          <a:p>
            <a:r>
              <a:rPr lang="en-US" dirty="0"/>
              <a:t>Generate samples from a statistical path loss model</a:t>
            </a:r>
          </a:p>
          <a:p>
            <a:r>
              <a:rPr lang="en-US" dirty="0"/>
              <a:t>Compute rate and SNR distributions using a statistical path loss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399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5345" y="3235961"/>
            <a:ext cx="10058400" cy="2598203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Basic tradeoff </a:t>
            </a:r>
            <a:r>
              <a:rPr lang="en-US" dirty="0"/>
              <a:t>in all communication systems: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Information rate</a:t>
            </a:r>
            <a:r>
              <a:rPr lang="en-US" dirty="0"/>
              <a:t>:  Amount of information we try to send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Bandwidth</a:t>
            </a:r>
            <a:r>
              <a:rPr lang="en-US" dirty="0"/>
              <a:t>:  Spectrum the signal occupies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Reliability</a:t>
            </a:r>
            <a:r>
              <a:rPr lang="en-US" dirty="0"/>
              <a:t>:  The probability it is received correctly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Channel quality</a:t>
            </a:r>
            <a:r>
              <a:rPr lang="en-US" dirty="0"/>
              <a:t>:  Typically measured by the signal to noise ratio</a:t>
            </a:r>
          </a:p>
          <a:p>
            <a:r>
              <a:rPr lang="en-US" dirty="0"/>
              <a:t>Will review some basic concepts from digital communication:</a:t>
            </a:r>
          </a:p>
          <a:p>
            <a:pPr lvl="1"/>
            <a:r>
              <a:rPr lang="en-US" dirty="0"/>
              <a:t>How are these exactly measured?</a:t>
            </a:r>
          </a:p>
          <a:p>
            <a:pPr lvl="1"/>
            <a:r>
              <a:rPr lang="en-US" dirty="0"/>
              <a:t>What is the tradeoff in practical communication systems?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F54F89C-4D14-4D9A-BDEE-D1489A1A320D}"/>
              </a:ext>
            </a:extLst>
          </p:cNvPr>
          <p:cNvSpPr/>
          <p:nvPr/>
        </p:nvSpPr>
        <p:spPr>
          <a:xfrm>
            <a:off x="8012165" y="2210750"/>
            <a:ext cx="773723" cy="6832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D652EA7-F336-4A29-B807-45708F6ED891}"/>
              </a:ext>
            </a:extLst>
          </p:cNvPr>
          <p:cNvSpPr txBox="1"/>
          <p:nvPr/>
        </p:nvSpPr>
        <p:spPr>
          <a:xfrm>
            <a:off x="7708821" y="2396515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RX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53433B5-0E3C-40FA-9E74-8F36A36CE1BD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8785888" y="2548710"/>
            <a:ext cx="852772" cy="3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49E990EC-A6AC-4F6C-AE84-2D849DC56E73}"/>
              </a:ext>
            </a:extLst>
          </p:cNvPr>
          <p:cNvSpPr/>
          <p:nvPr/>
        </p:nvSpPr>
        <p:spPr>
          <a:xfrm>
            <a:off x="3465482" y="2299316"/>
            <a:ext cx="647309" cy="5802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9B7DB25-055F-4F63-A8EA-CE619B78F642}"/>
              </a:ext>
            </a:extLst>
          </p:cNvPr>
          <p:cNvCxnSpPr>
            <a:cxnSpLocks/>
          </p:cNvCxnSpPr>
          <p:nvPr/>
        </p:nvCxnSpPr>
        <p:spPr>
          <a:xfrm>
            <a:off x="2793534" y="2586090"/>
            <a:ext cx="6719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F028FF3-4731-4352-99BA-0BA15ACECC11}"/>
                  </a:ext>
                </a:extLst>
              </p:cNvPr>
              <p:cNvSpPr txBox="1"/>
              <p:nvPr/>
            </p:nvSpPr>
            <p:spPr>
              <a:xfrm>
                <a:off x="1664620" y="2426086"/>
                <a:ext cx="13163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Info rate </a:t>
                </a:r>
                <a14:m>
                  <m:oMath xmlns:m="http://schemas.openxmlformats.org/officeDocument/2006/math"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F028FF3-4731-4352-99BA-0BA15ACEC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620" y="2426086"/>
                <a:ext cx="1316345" cy="307777"/>
              </a:xfrm>
              <a:prstGeom prst="rect">
                <a:avLst/>
              </a:prstGeom>
              <a:blipFill>
                <a:blip r:embed="rId2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9D09ABE2-5446-4A93-8621-132559DB087A}"/>
              </a:ext>
            </a:extLst>
          </p:cNvPr>
          <p:cNvSpPr/>
          <p:nvPr/>
        </p:nvSpPr>
        <p:spPr>
          <a:xfrm rot="10800000">
            <a:off x="4151140" y="1967822"/>
            <a:ext cx="403361" cy="2429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2503963-74F8-45E1-9A6F-0844F4DDE7C1}"/>
              </a:ext>
            </a:extLst>
          </p:cNvPr>
          <p:cNvCxnSpPr>
            <a:cxnSpLocks/>
            <a:endCxn id="56" idx="0"/>
          </p:cNvCxnSpPr>
          <p:nvPr/>
        </p:nvCxnSpPr>
        <p:spPr>
          <a:xfrm flipV="1">
            <a:off x="4101456" y="2210750"/>
            <a:ext cx="251364" cy="37227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41CF0F1B-5CFB-45B5-9C21-7377FAB311C5}"/>
              </a:ext>
            </a:extLst>
          </p:cNvPr>
          <p:cNvSpPr/>
          <p:nvPr/>
        </p:nvSpPr>
        <p:spPr>
          <a:xfrm rot="10800000">
            <a:off x="7495393" y="1998389"/>
            <a:ext cx="403361" cy="286041"/>
          </a:xfrm>
          <a:prstGeom prst="triangl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E1E47EF4-7887-4E4E-B6D3-234D82A42392}"/>
              </a:ext>
            </a:extLst>
          </p:cNvPr>
          <p:cNvCxnSpPr>
            <a:cxnSpLocks/>
            <a:endCxn id="58" idx="0"/>
          </p:cNvCxnSpPr>
          <p:nvPr/>
        </p:nvCxnSpPr>
        <p:spPr>
          <a:xfrm rot="10800000">
            <a:off x="7697074" y="2284430"/>
            <a:ext cx="315091" cy="2967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1F7ACE9-7B1A-44BB-990E-AAA3F2D0AC06}"/>
              </a:ext>
            </a:extLst>
          </p:cNvPr>
          <p:cNvSpPr txBox="1"/>
          <p:nvPr/>
        </p:nvSpPr>
        <p:spPr>
          <a:xfrm>
            <a:off x="3091598" y="2426086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TX</a:t>
            </a:r>
            <a:endParaRPr lang="en-US" dirty="0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9B4F0B3C-CD32-4BB6-9D85-13346B5D8AE9}"/>
              </a:ext>
            </a:extLst>
          </p:cNvPr>
          <p:cNvSpPr/>
          <p:nvPr/>
        </p:nvSpPr>
        <p:spPr>
          <a:xfrm>
            <a:off x="5068181" y="2449528"/>
            <a:ext cx="978408" cy="227531"/>
          </a:xfrm>
          <a:prstGeom prst="rightArrow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01BCBD0-E8BF-4257-89EA-51258CD2ED44}"/>
                  </a:ext>
                </a:extLst>
              </p:cNvPr>
              <p:cNvSpPr txBox="1"/>
              <p:nvPr/>
            </p:nvSpPr>
            <p:spPr>
              <a:xfrm>
                <a:off x="4839599" y="2740933"/>
                <a:ext cx="1371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Channel gain </a:t>
                </a:r>
                <a14:m>
                  <m:oMath xmlns:m="http://schemas.openxmlformats.org/officeDocument/2006/math"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01BCBD0-E8BF-4257-89EA-51258CD2E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599" y="2740933"/>
                <a:ext cx="1371600" cy="307777"/>
              </a:xfrm>
              <a:prstGeom prst="rect">
                <a:avLst/>
              </a:prstGeom>
              <a:blipFill>
                <a:blip r:embed="rId3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A00821A-7EB7-4DA1-A039-75A9FEE4FEFF}"/>
                  </a:ext>
                </a:extLst>
              </p:cNvPr>
              <p:cNvSpPr txBox="1"/>
              <p:nvPr/>
            </p:nvSpPr>
            <p:spPr>
              <a:xfrm>
                <a:off x="5597404" y="1602957"/>
                <a:ext cx="13163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Noise PSD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A00821A-7EB7-4DA1-A039-75A9FEE4F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404" y="1602957"/>
                <a:ext cx="1316345" cy="307777"/>
              </a:xfrm>
              <a:prstGeom prst="rect">
                <a:avLst/>
              </a:prstGeom>
              <a:blipFill>
                <a:blip r:embed="rId4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A5CBF4E-A312-409F-99A0-A6BDF5A580F0}"/>
                  </a:ext>
                </a:extLst>
              </p:cNvPr>
              <p:cNvSpPr txBox="1"/>
              <p:nvPr/>
            </p:nvSpPr>
            <p:spPr>
              <a:xfrm>
                <a:off x="3348310" y="1630848"/>
                <a:ext cx="17198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TX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</m:oMath>
                </a14:m>
                <a:r>
                  <a:rPr lang="en-US" sz="1400" dirty="0"/>
                  <a:t>,  BW </a:t>
                </a:r>
                <a14:m>
                  <m:oMath xmlns:m="http://schemas.openxmlformats.org/officeDocument/2006/math"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A5CBF4E-A312-409F-99A0-A6BDF5A58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10" y="1630848"/>
                <a:ext cx="1719871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B6AE1FA-583B-4A12-AF08-880CB2FC36EA}"/>
                  </a:ext>
                </a:extLst>
              </p:cNvPr>
              <p:cNvSpPr txBox="1"/>
              <p:nvPr/>
            </p:nvSpPr>
            <p:spPr>
              <a:xfrm>
                <a:off x="7050648" y="1662163"/>
                <a:ext cx="13163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RX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B6AE1FA-583B-4A12-AF08-880CB2FC3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648" y="1662163"/>
                <a:ext cx="1316345" cy="307777"/>
              </a:xfrm>
              <a:prstGeom prst="rect">
                <a:avLst/>
              </a:prstGeom>
              <a:blipFill>
                <a:blip r:embed="rId6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Arrow: Right 69">
            <a:extLst>
              <a:ext uri="{FF2B5EF4-FFF2-40B4-BE49-F238E27FC236}">
                <a16:creationId xmlns:a16="http://schemas.microsoft.com/office/drawing/2014/main" id="{21B80C51-4C28-4F1C-9E10-0C0E71131221}"/>
              </a:ext>
            </a:extLst>
          </p:cNvPr>
          <p:cNvSpPr/>
          <p:nvPr/>
        </p:nvSpPr>
        <p:spPr>
          <a:xfrm rot="5400000">
            <a:off x="5991659" y="2078471"/>
            <a:ext cx="527837" cy="227531"/>
          </a:xfrm>
          <a:prstGeom prst="rightArrow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EA3EBB87-862F-49D5-9383-112E0B22FE76}"/>
              </a:ext>
            </a:extLst>
          </p:cNvPr>
          <p:cNvSpPr/>
          <p:nvPr/>
        </p:nvSpPr>
        <p:spPr>
          <a:xfrm>
            <a:off x="6481230" y="2434944"/>
            <a:ext cx="978408" cy="227531"/>
          </a:xfrm>
          <a:prstGeom prst="rightArrow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AE9F4B3-FDE8-4A36-A453-4BF62518BD52}"/>
              </a:ext>
            </a:extLst>
          </p:cNvPr>
          <p:cNvSpPr/>
          <p:nvPr/>
        </p:nvSpPr>
        <p:spPr>
          <a:xfrm>
            <a:off x="6155201" y="2488092"/>
            <a:ext cx="207311" cy="216401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2D03A01-44B4-451F-B45B-7889C6E4824D}"/>
                  </a:ext>
                </a:extLst>
              </p:cNvPr>
              <p:cNvSpPr txBox="1"/>
              <p:nvPr/>
            </p:nvSpPr>
            <p:spPr>
              <a:xfrm>
                <a:off x="6105948" y="2442403"/>
                <a:ext cx="3159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2D03A01-44B4-451F-B45B-7889C6E48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948" y="2442403"/>
                <a:ext cx="315923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4857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 Typical Transmitter Steps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499300" y="3284446"/>
            <a:ext cx="8851783" cy="2427477"/>
          </a:xfrm>
        </p:spPr>
        <p:txBody>
          <a:bodyPr>
            <a:normAutofit/>
          </a:bodyPr>
          <a:lstStyle/>
          <a:p>
            <a:r>
              <a:rPr lang="en-US" dirty="0"/>
              <a:t>Communication systems typically use four stages</a:t>
            </a:r>
          </a:p>
          <a:p>
            <a:pPr lvl="1"/>
            <a:r>
              <a:rPr lang="en-US" dirty="0"/>
              <a:t>Channel coding:  ex. Convolutional, turbo, LDPC</a:t>
            </a:r>
          </a:p>
          <a:p>
            <a:pPr lvl="1"/>
            <a:r>
              <a:rPr lang="en-US" dirty="0"/>
              <a:t>Modulation:  QPSK, 16-QAM, 64-QAM, …</a:t>
            </a:r>
          </a:p>
          <a:p>
            <a:pPr lvl="1"/>
            <a:r>
              <a:rPr lang="en-US" dirty="0"/>
              <a:t>Pulse shaping or transmit filtering</a:t>
            </a:r>
          </a:p>
          <a:p>
            <a:pPr lvl="1"/>
            <a:r>
              <a:rPr lang="en-US" dirty="0" err="1"/>
              <a:t>Upconversion</a:t>
            </a:r>
            <a:endParaRPr lang="en-US" dirty="0"/>
          </a:p>
          <a:p>
            <a:r>
              <a:rPr lang="en-US" dirty="0"/>
              <a:t>Determines 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modulation + coding scheme </a:t>
            </a:r>
            <a:r>
              <a:rPr lang="en-US" dirty="0"/>
              <a:t>(MCS)</a:t>
            </a:r>
          </a:p>
        </p:txBody>
      </p:sp>
      <p:sp>
        <p:nvSpPr>
          <p:cNvPr id="5" name="Rectangle 4"/>
          <p:cNvSpPr/>
          <p:nvPr/>
        </p:nvSpPr>
        <p:spPr>
          <a:xfrm>
            <a:off x="2742015" y="1881614"/>
            <a:ext cx="914400" cy="579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376451" y="2171333"/>
            <a:ext cx="342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36981" y="1894614"/>
                <a:ext cx="8951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Info bits</a:t>
                </a:r>
                <a:br>
                  <a:rPr lang="en-US" sz="1600" dirty="0"/>
                </a:br>
                <a:r>
                  <a:rPr lang="en-US" sz="1600" dirty="0"/>
                  <a:t>Rate =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981" y="1894614"/>
                <a:ext cx="895117" cy="584775"/>
              </a:xfrm>
              <a:prstGeom prst="rect">
                <a:avLst/>
              </a:prstGeom>
              <a:blipFill>
                <a:blip r:embed="rId2"/>
                <a:stretch>
                  <a:fillRect l="-3401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4683243" y="1881614"/>
            <a:ext cx="914400" cy="579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5" idx="3"/>
            <a:endCxn id="11" idx="1"/>
          </p:cNvCxnSpPr>
          <p:nvPr/>
        </p:nvCxnSpPr>
        <p:spPr>
          <a:xfrm>
            <a:off x="3656415" y="2171333"/>
            <a:ext cx="10268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06385" y="1557474"/>
            <a:ext cx="852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Coded </a:t>
            </a:r>
            <a:br>
              <a:rPr lang="en-US" sz="1600" dirty="0"/>
            </a:br>
            <a:r>
              <a:rPr lang="en-US" sz="1600" dirty="0"/>
              <a:t>bits</a:t>
            </a:r>
            <a:br>
              <a:rPr lang="en-US" sz="1600" dirty="0"/>
            </a:b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496382" y="2492805"/>
                <a:ext cx="176551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Channel coding</a:t>
                </a:r>
                <a:br>
                  <a:rPr lang="en-US" sz="1600" i="1" dirty="0">
                    <a:latin typeface="Cambria Math" panose="02040503050406030204" pitchFamily="18" charset="0"/>
                  </a:rPr>
                </a:b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𝑐𝑜𝑑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382" y="2492805"/>
                <a:ext cx="1765511" cy="584775"/>
              </a:xfrm>
              <a:prstGeom prst="rect">
                <a:avLst/>
              </a:prstGeom>
              <a:blipFill>
                <a:blip r:embed="rId3"/>
                <a:stretch>
                  <a:fillRect l="-2076" t="-3125" b="-1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555640" y="2463658"/>
                <a:ext cx="1469120" cy="7180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Modulation</a:t>
                </a:r>
                <a:br>
                  <a:rPr lang="en-US" sz="16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 </a:t>
                </a:r>
                <a:r>
                  <a:rPr lang="en-US" sz="1600" dirty="0" err="1"/>
                  <a:t>sym</a:t>
                </a:r>
                <a:r>
                  <a:rPr lang="en-US" sz="1600" dirty="0"/>
                  <a:t>/sec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640" y="2463658"/>
                <a:ext cx="1469120" cy="718017"/>
              </a:xfrm>
              <a:prstGeom prst="rect">
                <a:avLst/>
              </a:prstGeom>
              <a:blipFill>
                <a:blip r:embed="rId4"/>
                <a:stretch>
                  <a:fillRect l="-2075" t="-2542" r="-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>
            <a:off x="5597643" y="2170185"/>
            <a:ext cx="12608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661390" y="1505321"/>
            <a:ext cx="1333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Complex symbols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845214" y="1842635"/>
            <a:ext cx="914400" cy="579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543141" y="2473242"/>
                <a:ext cx="159357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DAC </a:t>
                </a:r>
                <a:r>
                  <a:rPr lang="es-ES" sz="1600" dirty="0"/>
                  <a:t>+ </a:t>
                </a:r>
                <a:r>
                  <a:rPr lang="es-ES" sz="1600" dirty="0" err="1"/>
                  <a:t>filtering</a:t>
                </a:r>
                <a:r>
                  <a:rPr lang="en-US" sz="1600" dirty="0"/>
                  <a:t>  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600" dirty="0"/>
                  <a:t> excess BW </a:t>
                </a:r>
                <a:r>
                  <a:rPr lang="en-US" sz="1600" dirty="0" err="1"/>
                  <a:t>frac</a:t>
                </a:r>
                <a:endParaRPr lang="en-US" sz="1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141" y="2473242"/>
                <a:ext cx="1593578" cy="584775"/>
              </a:xfrm>
              <a:prstGeom prst="rect">
                <a:avLst/>
              </a:prstGeom>
              <a:blipFill>
                <a:blip r:embed="rId5"/>
                <a:stretch>
                  <a:fillRect l="-1908" t="-3125" r="-114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7922486" y="1570495"/>
            <a:ext cx="1333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Baseband</a:t>
            </a:r>
          </a:p>
          <a:p>
            <a:r>
              <a:rPr lang="en-US" sz="1600" dirty="0"/>
              <a:t>analog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DAE1F6-3538-404F-9A78-D710466BC4C2}"/>
              </a:ext>
            </a:extLst>
          </p:cNvPr>
          <p:cNvSpPr txBox="1"/>
          <p:nvPr/>
        </p:nvSpPr>
        <p:spPr>
          <a:xfrm>
            <a:off x="8764247" y="2403887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U</a:t>
            </a:r>
            <a:r>
              <a:rPr lang="en-US" sz="1400" dirty="0" err="1"/>
              <a:t>pconversion</a:t>
            </a:r>
            <a:r>
              <a:rPr lang="en-US" sz="1400" dirty="0"/>
              <a:t> </a:t>
            </a:r>
          </a:p>
          <a:p>
            <a:pPr algn="ctr"/>
            <a:r>
              <a:rPr lang="en-US" sz="1400" dirty="0"/>
              <a:t>+ Power amp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69138D3-60AF-4609-ABA4-2E22F8D5444E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 flipV="1">
            <a:off x="7759614" y="2126643"/>
            <a:ext cx="1370875" cy="5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AD70D12-A757-4503-A2C9-C996CB34CE8E}"/>
              </a:ext>
            </a:extLst>
          </p:cNvPr>
          <p:cNvSpPr/>
          <p:nvPr/>
        </p:nvSpPr>
        <p:spPr>
          <a:xfrm>
            <a:off x="9130489" y="1836497"/>
            <a:ext cx="718906" cy="58029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9AB0117-6644-44E2-A50D-72BDFD639756}"/>
              </a:ext>
            </a:extLst>
          </p:cNvPr>
          <p:cNvSpPr/>
          <p:nvPr/>
        </p:nvSpPr>
        <p:spPr>
          <a:xfrm rot="10800000">
            <a:off x="9899079" y="1511438"/>
            <a:ext cx="403361" cy="2429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2B2E0D6-7FCF-4248-93D4-263E8BAEC5BE}"/>
              </a:ext>
            </a:extLst>
          </p:cNvPr>
          <p:cNvCxnSpPr>
            <a:cxnSpLocks/>
            <a:stCxn id="28" idx="3"/>
            <a:endCxn id="29" idx="0"/>
          </p:cNvCxnSpPr>
          <p:nvPr/>
        </p:nvCxnSpPr>
        <p:spPr>
          <a:xfrm flipV="1">
            <a:off x="9849395" y="1754366"/>
            <a:ext cx="251364" cy="37227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F84A745-002D-47BF-B84F-31A3137C0AFD}"/>
                  </a:ext>
                </a:extLst>
              </p:cNvPr>
              <p:cNvSpPr txBox="1"/>
              <p:nvPr/>
            </p:nvSpPr>
            <p:spPr>
              <a:xfrm>
                <a:off x="10351083" y="1505321"/>
                <a:ext cx="68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b="0" dirty="0" err="1"/>
                  <a:t>Power</a:t>
                </a:r>
                <a:r>
                  <a:rPr lang="es-ES" sz="1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F84A745-002D-47BF-B84F-31A3137C0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1083" y="1505321"/>
                <a:ext cx="685800" cy="523220"/>
              </a:xfrm>
              <a:prstGeom prst="rect">
                <a:avLst/>
              </a:prstGeom>
              <a:blipFill>
                <a:blip r:embed="rId6"/>
                <a:stretch>
                  <a:fillRect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1494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Rate and Bandwidth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140698" y="3576627"/>
                <a:ext cx="9518123" cy="2172109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Information rate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𝑐𝑜𝑑</m:t>
                        </m:r>
                      </m:sub>
                    </m:sSub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s-ES" b="0" dirty="0"/>
                  <a:t>  [bits/</a:t>
                </a:r>
                <a:r>
                  <a:rPr lang="es-ES" b="0" dirty="0" err="1"/>
                  <a:t>sec</a:t>
                </a:r>
                <a:r>
                  <a:rPr lang="es-ES" b="0" dirty="0"/>
                  <a:t>]</a:t>
                </a:r>
              </a:p>
              <a:p>
                <a:r>
                  <a:rPr lang="es-ES" b="0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Signal</a:t>
                </a:r>
                <a:r>
                  <a:rPr lang="es-ES" b="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s-ES" b="0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bandwidth</a:t>
                </a:r>
                <a:r>
                  <a:rPr lang="es-ES" b="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:</a:t>
                </a:r>
                <a:r>
                  <a:rPr lang="es-ES" b="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s-ES" b="0" dirty="0"/>
                  <a:t>  [Hz]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Occupied bandwidth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s-ES" dirty="0"/>
                  <a:t>[Hz]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Spectral efficiency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r>
                  <a:rPr lang="en-US" dirty="0"/>
                  <a:t>   (Units are bps/Hz or bits/DOF)</a:t>
                </a:r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140698" y="3576627"/>
                <a:ext cx="9518123" cy="2172109"/>
              </a:xfrm>
              <a:blipFill>
                <a:blip r:embed="rId2"/>
                <a:stretch>
                  <a:fillRect l="-1537" t="-3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2742015" y="1881614"/>
            <a:ext cx="914400" cy="579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376451" y="2171333"/>
            <a:ext cx="342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36981" y="1894614"/>
                <a:ext cx="8951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Info bits</a:t>
                </a:r>
                <a:br>
                  <a:rPr lang="en-US" sz="1600" dirty="0"/>
                </a:br>
                <a:r>
                  <a:rPr lang="en-US" sz="1600" dirty="0"/>
                  <a:t>Rate =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981" y="1894614"/>
                <a:ext cx="895117" cy="584775"/>
              </a:xfrm>
              <a:prstGeom prst="rect">
                <a:avLst/>
              </a:prstGeom>
              <a:blipFill>
                <a:blip r:embed="rId3"/>
                <a:stretch>
                  <a:fillRect l="-3401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4683243" y="1881614"/>
            <a:ext cx="914400" cy="579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5" idx="3"/>
            <a:endCxn id="11" idx="1"/>
          </p:cNvCxnSpPr>
          <p:nvPr/>
        </p:nvCxnSpPr>
        <p:spPr>
          <a:xfrm>
            <a:off x="3656415" y="2171333"/>
            <a:ext cx="10268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06385" y="1557474"/>
            <a:ext cx="852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Coded </a:t>
            </a:r>
            <a:br>
              <a:rPr lang="en-US" sz="1600" dirty="0"/>
            </a:br>
            <a:r>
              <a:rPr lang="en-US" sz="1600" dirty="0"/>
              <a:t>bits</a:t>
            </a:r>
            <a:br>
              <a:rPr lang="en-US" sz="1600" dirty="0"/>
            </a:b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496382" y="2492805"/>
                <a:ext cx="176551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Channel coding</a:t>
                </a:r>
                <a:br>
                  <a:rPr lang="en-US" sz="1600" i="1" dirty="0">
                    <a:latin typeface="Cambria Math" panose="02040503050406030204" pitchFamily="18" charset="0"/>
                  </a:rPr>
                </a:b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𝑐𝑜𝑑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382" y="2492805"/>
                <a:ext cx="1765511" cy="584775"/>
              </a:xfrm>
              <a:prstGeom prst="rect">
                <a:avLst/>
              </a:prstGeom>
              <a:blipFill>
                <a:blip r:embed="rId4"/>
                <a:stretch>
                  <a:fillRect l="-2076" t="-3125" b="-1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555640" y="2463658"/>
                <a:ext cx="1469120" cy="7180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 </a:t>
                </a:r>
                <a:r>
                  <a:rPr lang="en-US" sz="1600" dirty="0" err="1"/>
                  <a:t>sym</a:t>
                </a:r>
                <a:r>
                  <a:rPr lang="en-US" sz="1600" dirty="0"/>
                  <a:t>/sec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</m:oMath>
                </a14:m>
                <a:r>
                  <a:rPr lang="en-US" sz="1600" dirty="0"/>
                  <a:t> bits/</a:t>
                </a:r>
                <a:r>
                  <a:rPr lang="en-US" sz="1600" dirty="0" err="1"/>
                  <a:t>sym</a:t>
                </a:r>
                <a:endParaRPr lang="en-US" sz="1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640" y="2463658"/>
                <a:ext cx="1469120" cy="718017"/>
              </a:xfrm>
              <a:prstGeom prst="rect">
                <a:avLst/>
              </a:prstGeom>
              <a:blipFill>
                <a:blip r:embed="rId5"/>
                <a:stretch>
                  <a:fillRect r="-830"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>
            <a:off x="5597643" y="2170185"/>
            <a:ext cx="12608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661390" y="1505321"/>
            <a:ext cx="1333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Complex symbols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845214" y="1842635"/>
            <a:ext cx="914400" cy="579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543141" y="2473242"/>
                <a:ext cx="159357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DAC </a:t>
                </a:r>
                <a:r>
                  <a:rPr lang="es-ES" sz="1600" dirty="0"/>
                  <a:t>+ </a:t>
                </a:r>
                <a:r>
                  <a:rPr lang="es-ES" sz="1600" dirty="0" err="1"/>
                  <a:t>filtering</a:t>
                </a:r>
                <a:r>
                  <a:rPr lang="en-US" sz="1600" dirty="0"/>
                  <a:t>  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600" dirty="0"/>
                  <a:t> excess BW </a:t>
                </a:r>
                <a:r>
                  <a:rPr lang="en-US" sz="1600" dirty="0" err="1"/>
                  <a:t>frac</a:t>
                </a:r>
                <a:endParaRPr lang="en-US" sz="1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141" y="2473242"/>
                <a:ext cx="1593578" cy="584775"/>
              </a:xfrm>
              <a:prstGeom prst="rect">
                <a:avLst/>
              </a:prstGeom>
              <a:blipFill>
                <a:blip r:embed="rId6"/>
                <a:stretch>
                  <a:fillRect l="-1908" t="-3125" r="-114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7922486" y="1570495"/>
            <a:ext cx="1333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Baseband</a:t>
            </a:r>
          </a:p>
          <a:p>
            <a:r>
              <a:rPr lang="en-US" sz="1600" dirty="0"/>
              <a:t>analog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DAE1F6-3538-404F-9A78-D710466BC4C2}"/>
              </a:ext>
            </a:extLst>
          </p:cNvPr>
          <p:cNvSpPr txBox="1"/>
          <p:nvPr/>
        </p:nvSpPr>
        <p:spPr>
          <a:xfrm>
            <a:off x="8764247" y="2403887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U</a:t>
            </a:r>
            <a:r>
              <a:rPr lang="en-US" sz="1400" dirty="0" err="1"/>
              <a:t>pconversion</a:t>
            </a:r>
            <a:r>
              <a:rPr lang="en-US" sz="1400" dirty="0"/>
              <a:t> </a:t>
            </a:r>
          </a:p>
          <a:p>
            <a:pPr algn="ctr"/>
            <a:r>
              <a:rPr lang="en-US" sz="1400" dirty="0"/>
              <a:t>+ Power amp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69138D3-60AF-4609-ABA4-2E22F8D5444E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 flipV="1">
            <a:off x="7759614" y="2126643"/>
            <a:ext cx="1370875" cy="5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AD70D12-A757-4503-A2C9-C996CB34CE8E}"/>
              </a:ext>
            </a:extLst>
          </p:cNvPr>
          <p:cNvSpPr/>
          <p:nvPr/>
        </p:nvSpPr>
        <p:spPr>
          <a:xfrm>
            <a:off x="9130489" y="1836497"/>
            <a:ext cx="718906" cy="58029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9AB0117-6644-44E2-A50D-72BDFD639756}"/>
              </a:ext>
            </a:extLst>
          </p:cNvPr>
          <p:cNvSpPr/>
          <p:nvPr/>
        </p:nvSpPr>
        <p:spPr>
          <a:xfrm rot="10800000">
            <a:off x="9899079" y="1511438"/>
            <a:ext cx="403361" cy="2429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2B2E0D6-7FCF-4248-93D4-263E8BAEC5BE}"/>
              </a:ext>
            </a:extLst>
          </p:cNvPr>
          <p:cNvCxnSpPr>
            <a:cxnSpLocks/>
            <a:stCxn id="28" idx="3"/>
            <a:endCxn id="29" idx="0"/>
          </p:cNvCxnSpPr>
          <p:nvPr/>
        </p:nvCxnSpPr>
        <p:spPr>
          <a:xfrm flipV="1">
            <a:off x="9849395" y="1754366"/>
            <a:ext cx="251364" cy="37227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F84A745-002D-47BF-B84F-31A3137C0AFD}"/>
                  </a:ext>
                </a:extLst>
              </p:cNvPr>
              <p:cNvSpPr txBox="1"/>
              <p:nvPr/>
            </p:nvSpPr>
            <p:spPr>
              <a:xfrm>
                <a:off x="10351083" y="1505321"/>
                <a:ext cx="68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b="0" dirty="0" err="1"/>
                  <a:t>Power</a:t>
                </a:r>
                <a:r>
                  <a:rPr lang="es-ES" sz="1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F84A745-002D-47BF-B84F-31A3137C0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1083" y="1505321"/>
                <a:ext cx="685800" cy="523220"/>
              </a:xfrm>
              <a:prstGeom prst="rect">
                <a:avLst/>
              </a:prstGeom>
              <a:blipFill>
                <a:blip r:embed="rId7"/>
                <a:stretch>
                  <a:fillRect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6077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Calculation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140698" y="3256085"/>
                <a:ext cx="9518123" cy="2492651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Ex</a:t>
                </a:r>
                <a:r>
                  <a:rPr lang="en-US" dirty="0"/>
                  <a:t>:  A system transmits with rate ½ coding, 16-QAM, 10 </a:t>
                </a:r>
                <a:r>
                  <a:rPr lang="en-US" dirty="0" err="1"/>
                  <a:t>Msym</a:t>
                </a:r>
                <a:r>
                  <a:rPr lang="en-US" dirty="0"/>
                  <a:t>/s and excess BW 10%</a:t>
                </a:r>
              </a:p>
              <a:p>
                <a:pPr lvl="1"/>
                <a:r>
                  <a:rPr lang="en-US" dirty="0"/>
                  <a:t>The modulation and code rate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𝑐𝑜𝑑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/>
                  <a:t>  (16-QAM)</a:t>
                </a:r>
              </a:p>
              <a:p>
                <a:pPr lvl="1"/>
                <a:r>
                  <a:rPr lang="es-ES" dirty="0" err="1"/>
                  <a:t>Sample</a:t>
                </a:r>
                <a:r>
                  <a:rPr lang="es-ES" dirty="0"/>
                  <a:t> </a:t>
                </a:r>
                <a:r>
                  <a:rPr lang="es-ES" dirty="0" err="1"/>
                  <a:t>rate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Msym</a:t>
                </a:r>
                <a:r>
                  <a:rPr lang="en-US" dirty="0"/>
                  <a:t>/s</a:t>
                </a:r>
              </a:p>
              <a:p>
                <a:pPr lvl="1"/>
                <a:r>
                  <a:rPr lang="en-US" dirty="0"/>
                  <a:t>Excess bandwidth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Hence information rate is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𝑐𝑜𝑑</m:t>
                        </m:r>
                      </m:sub>
                    </m:sSub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</m:d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dirty="0"/>
                  <a:t> Mbps</a:t>
                </a:r>
              </a:p>
              <a:p>
                <a:pPr lvl="1"/>
                <a:r>
                  <a:rPr lang="en-US" dirty="0"/>
                  <a:t>Occupied bandwidth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1.1</m:t>
                        </m:r>
                      </m:e>
                    </m:d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=11 </m:t>
                    </m:r>
                  </m:oMath>
                </a14:m>
                <a:r>
                  <a:rPr lang="en-US" dirty="0"/>
                  <a:t>MHz</a:t>
                </a:r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140698" y="3256085"/>
                <a:ext cx="9518123" cy="2492651"/>
              </a:xfrm>
              <a:blipFill>
                <a:blip r:embed="rId2"/>
                <a:stretch>
                  <a:fillRect l="-1537" t="-2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2742015" y="1881614"/>
            <a:ext cx="914400" cy="579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376451" y="2171333"/>
            <a:ext cx="342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36981" y="1894614"/>
                <a:ext cx="8951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Info bits</a:t>
                </a:r>
                <a:br>
                  <a:rPr lang="en-US" sz="1600" dirty="0"/>
                </a:br>
                <a:r>
                  <a:rPr lang="en-US" sz="1600" dirty="0"/>
                  <a:t>Rate =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981" y="1894614"/>
                <a:ext cx="895117" cy="584775"/>
              </a:xfrm>
              <a:prstGeom prst="rect">
                <a:avLst/>
              </a:prstGeom>
              <a:blipFill>
                <a:blip r:embed="rId3"/>
                <a:stretch>
                  <a:fillRect l="-3401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4683243" y="1881614"/>
            <a:ext cx="914400" cy="579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5" idx="3"/>
            <a:endCxn id="11" idx="1"/>
          </p:cNvCxnSpPr>
          <p:nvPr/>
        </p:nvCxnSpPr>
        <p:spPr>
          <a:xfrm>
            <a:off x="3656415" y="2171333"/>
            <a:ext cx="10268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06385" y="1557474"/>
            <a:ext cx="852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Coded </a:t>
            </a:r>
            <a:br>
              <a:rPr lang="en-US" sz="1600" dirty="0"/>
            </a:br>
            <a:r>
              <a:rPr lang="en-US" sz="1600" dirty="0"/>
              <a:t>bits</a:t>
            </a:r>
            <a:br>
              <a:rPr lang="en-US" sz="1600" dirty="0"/>
            </a:b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496382" y="2492805"/>
                <a:ext cx="176551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Channel coding</a:t>
                </a:r>
                <a:br>
                  <a:rPr lang="en-US" sz="1600" i="1" dirty="0">
                    <a:latin typeface="Cambria Math" panose="02040503050406030204" pitchFamily="18" charset="0"/>
                  </a:rPr>
                </a:b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𝑐𝑜𝑑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382" y="2492805"/>
                <a:ext cx="1765511" cy="584775"/>
              </a:xfrm>
              <a:prstGeom prst="rect">
                <a:avLst/>
              </a:prstGeom>
              <a:blipFill>
                <a:blip r:embed="rId4"/>
                <a:stretch>
                  <a:fillRect l="-2076" t="-3125" b="-1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555640" y="2463658"/>
                <a:ext cx="1469120" cy="7180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 </a:t>
                </a:r>
                <a:r>
                  <a:rPr lang="en-US" sz="1600" dirty="0" err="1"/>
                  <a:t>sym</a:t>
                </a:r>
                <a:r>
                  <a:rPr lang="en-US" sz="1600" dirty="0"/>
                  <a:t>/sec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</m:oMath>
                </a14:m>
                <a:r>
                  <a:rPr lang="en-US" sz="1600" dirty="0"/>
                  <a:t> bits/</a:t>
                </a:r>
                <a:r>
                  <a:rPr lang="en-US" sz="1600" dirty="0" err="1"/>
                  <a:t>sym</a:t>
                </a:r>
                <a:endParaRPr lang="en-US" sz="1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640" y="2463658"/>
                <a:ext cx="1469120" cy="718017"/>
              </a:xfrm>
              <a:prstGeom prst="rect">
                <a:avLst/>
              </a:prstGeom>
              <a:blipFill>
                <a:blip r:embed="rId5"/>
                <a:stretch>
                  <a:fillRect r="-830"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>
            <a:off x="5597643" y="2170185"/>
            <a:ext cx="12608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661390" y="1505321"/>
            <a:ext cx="1333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Complex symbols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845214" y="1842635"/>
            <a:ext cx="914400" cy="579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543141" y="2473242"/>
                <a:ext cx="159357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DAC </a:t>
                </a:r>
                <a:r>
                  <a:rPr lang="es-ES" sz="1600" dirty="0"/>
                  <a:t>+ </a:t>
                </a:r>
                <a:r>
                  <a:rPr lang="es-ES" sz="1600" dirty="0" err="1"/>
                  <a:t>filtering</a:t>
                </a:r>
                <a:r>
                  <a:rPr lang="en-US" sz="1600" dirty="0"/>
                  <a:t>  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600" dirty="0"/>
                  <a:t> excess BW </a:t>
                </a:r>
                <a:r>
                  <a:rPr lang="en-US" sz="1600" dirty="0" err="1"/>
                  <a:t>frac</a:t>
                </a:r>
                <a:endParaRPr lang="en-US" sz="1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141" y="2473242"/>
                <a:ext cx="1593578" cy="584775"/>
              </a:xfrm>
              <a:prstGeom prst="rect">
                <a:avLst/>
              </a:prstGeom>
              <a:blipFill>
                <a:blip r:embed="rId6"/>
                <a:stretch>
                  <a:fillRect l="-1908" t="-3125" r="-114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7922486" y="1570495"/>
            <a:ext cx="1333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Baseband</a:t>
            </a:r>
          </a:p>
          <a:p>
            <a:r>
              <a:rPr lang="en-US" sz="1600" dirty="0"/>
              <a:t>analog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DAE1F6-3538-404F-9A78-D710466BC4C2}"/>
              </a:ext>
            </a:extLst>
          </p:cNvPr>
          <p:cNvSpPr txBox="1"/>
          <p:nvPr/>
        </p:nvSpPr>
        <p:spPr>
          <a:xfrm>
            <a:off x="8764247" y="2403887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U</a:t>
            </a:r>
            <a:r>
              <a:rPr lang="en-US" sz="1400" dirty="0" err="1"/>
              <a:t>pconversion</a:t>
            </a:r>
            <a:r>
              <a:rPr lang="en-US" sz="1400" dirty="0"/>
              <a:t> </a:t>
            </a:r>
          </a:p>
          <a:p>
            <a:pPr algn="ctr"/>
            <a:r>
              <a:rPr lang="en-US" sz="1400" dirty="0"/>
              <a:t>+ Power amp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69138D3-60AF-4609-ABA4-2E22F8D5444E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 flipV="1">
            <a:off x="7759614" y="2126643"/>
            <a:ext cx="1370875" cy="5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AD70D12-A757-4503-A2C9-C996CB34CE8E}"/>
              </a:ext>
            </a:extLst>
          </p:cNvPr>
          <p:cNvSpPr/>
          <p:nvPr/>
        </p:nvSpPr>
        <p:spPr>
          <a:xfrm>
            <a:off x="9130489" y="1836497"/>
            <a:ext cx="718906" cy="58029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9AB0117-6644-44E2-A50D-72BDFD639756}"/>
              </a:ext>
            </a:extLst>
          </p:cNvPr>
          <p:cNvSpPr/>
          <p:nvPr/>
        </p:nvSpPr>
        <p:spPr>
          <a:xfrm rot="10800000">
            <a:off x="9899079" y="1511438"/>
            <a:ext cx="403361" cy="2429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2B2E0D6-7FCF-4248-93D4-263E8BAEC5BE}"/>
              </a:ext>
            </a:extLst>
          </p:cNvPr>
          <p:cNvCxnSpPr>
            <a:cxnSpLocks/>
            <a:stCxn id="28" idx="3"/>
            <a:endCxn id="29" idx="0"/>
          </p:cNvCxnSpPr>
          <p:nvPr/>
        </p:nvCxnSpPr>
        <p:spPr>
          <a:xfrm flipV="1">
            <a:off x="9849395" y="1754366"/>
            <a:ext cx="251364" cy="37227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F84A745-002D-47BF-B84F-31A3137C0AFD}"/>
                  </a:ext>
                </a:extLst>
              </p:cNvPr>
              <p:cNvSpPr txBox="1"/>
              <p:nvPr/>
            </p:nvSpPr>
            <p:spPr>
              <a:xfrm>
                <a:off x="10351083" y="1505321"/>
                <a:ext cx="68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b="0" dirty="0" err="1"/>
                  <a:t>Power</a:t>
                </a:r>
                <a:r>
                  <a:rPr lang="es-ES" sz="1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F84A745-002D-47BF-B84F-31A3137C0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1083" y="1505321"/>
                <a:ext cx="685800" cy="523220"/>
              </a:xfrm>
              <a:prstGeom prst="rect">
                <a:avLst/>
              </a:prstGeom>
              <a:blipFill>
                <a:blip r:embed="rId7"/>
                <a:stretch>
                  <a:fillRect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8966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269A8-F35B-47D7-9064-0A56BCA27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Reliability:  BER and BLER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2B17D-724C-456A-B256-9C7224062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738849"/>
            <a:ext cx="10058400" cy="3130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Most communication system TX data into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blocks</a:t>
            </a:r>
          </a:p>
          <a:p>
            <a:pPr lvl="1"/>
            <a:r>
              <a:rPr lang="en-US" dirty="0"/>
              <a:t>Framing may be used for coding, MAC layer transport blocks or IP layer</a:t>
            </a:r>
          </a:p>
          <a:p>
            <a:pPr lvl="1"/>
            <a:r>
              <a:rPr lang="en-US" dirty="0"/>
              <a:t>Range in size from 100s to &gt; 10000 bits per blocks</a:t>
            </a:r>
          </a:p>
          <a:p>
            <a:r>
              <a:rPr lang="en-US" dirty="0"/>
              <a:t>Measure reliability by either:</a:t>
            </a:r>
          </a:p>
          <a:p>
            <a:pPr lvl="1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BER:  Bit error rate </a:t>
            </a:r>
            <a:r>
              <a:rPr lang="en-US" dirty="0"/>
              <a:t>= fraction of bits in error (useful when there is no blocks)</a:t>
            </a:r>
          </a:p>
          <a:p>
            <a:pPr lvl="1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BLER:  Block error rate </a:t>
            </a:r>
            <a:r>
              <a:rPr lang="en-US" dirty="0"/>
              <a:t>= fraction of blocks that have at least one error</a:t>
            </a:r>
          </a:p>
          <a:p>
            <a:r>
              <a:rPr lang="en-US" dirty="0"/>
              <a:t>Errors typically need to be corrected at some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higher layer</a:t>
            </a:r>
          </a:p>
          <a:p>
            <a:pPr lvl="1"/>
            <a:r>
              <a:rPr lang="en-US" dirty="0"/>
              <a:t>Retransmissions / ARQ  at MAC or transport layer (A lot more on this later!)</a:t>
            </a:r>
          </a:p>
          <a:p>
            <a:pPr lvl="1"/>
            <a:r>
              <a:rPr lang="en-US" dirty="0"/>
              <a:t>Corrected by application (e.g. voice masking in audio)</a:t>
            </a:r>
          </a:p>
          <a:p>
            <a:pPr lvl="1"/>
            <a:r>
              <a:rPr lang="en-US" dirty="0"/>
              <a:t>Acceptable level for BER and BLER depend on many MAC and application layer factors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E6422-12B4-4108-9DB8-7B1AA7428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CA340F-AC5E-4278-92D4-E434F8414837}"/>
              </a:ext>
            </a:extLst>
          </p:cNvPr>
          <p:cNvSpPr/>
          <p:nvPr/>
        </p:nvSpPr>
        <p:spPr>
          <a:xfrm>
            <a:off x="3784263" y="1824557"/>
            <a:ext cx="647309" cy="5802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4F9E3BE-8BD5-44E7-A841-CB9BE20ADD43}"/>
              </a:ext>
            </a:extLst>
          </p:cNvPr>
          <p:cNvSpPr/>
          <p:nvPr/>
        </p:nvSpPr>
        <p:spPr>
          <a:xfrm>
            <a:off x="4850067" y="2027337"/>
            <a:ext cx="978408" cy="227531"/>
          </a:xfrm>
          <a:prstGeom prst="rightArrow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D88CB8-6D7E-4E0E-BB54-B7B5C5AEA081}"/>
              </a:ext>
            </a:extLst>
          </p:cNvPr>
          <p:cNvSpPr/>
          <p:nvPr/>
        </p:nvSpPr>
        <p:spPr>
          <a:xfrm>
            <a:off x="6178999" y="1824557"/>
            <a:ext cx="647309" cy="5802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RX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7C77CA-51BC-40D4-9FA5-450A2B172B91}"/>
              </a:ext>
            </a:extLst>
          </p:cNvPr>
          <p:cNvSpPr/>
          <p:nvPr/>
        </p:nvSpPr>
        <p:spPr>
          <a:xfrm>
            <a:off x="1375794" y="2062248"/>
            <a:ext cx="1989974" cy="2065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C67A121-785B-4E9A-AD3D-F3159F79F214}"/>
              </a:ext>
            </a:extLst>
          </p:cNvPr>
          <p:cNvCxnSpPr>
            <a:cxnSpLocks/>
          </p:cNvCxnSpPr>
          <p:nvPr/>
        </p:nvCxnSpPr>
        <p:spPr>
          <a:xfrm>
            <a:off x="1820411" y="2062248"/>
            <a:ext cx="0" cy="19262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BE5873-EAD3-492D-A485-A8AF1AEBA678}"/>
              </a:ext>
            </a:extLst>
          </p:cNvPr>
          <p:cNvCxnSpPr>
            <a:cxnSpLocks/>
          </p:cNvCxnSpPr>
          <p:nvPr/>
        </p:nvCxnSpPr>
        <p:spPr>
          <a:xfrm>
            <a:off x="2274815" y="2062248"/>
            <a:ext cx="0" cy="19262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7E8A5E-66D1-4414-98FD-EE6CBBFF395A}"/>
              </a:ext>
            </a:extLst>
          </p:cNvPr>
          <p:cNvCxnSpPr>
            <a:cxnSpLocks/>
          </p:cNvCxnSpPr>
          <p:nvPr/>
        </p:nvCxnSpPr>
        <p:spPr>
          <a:xfrm>
            <a:off x="2704052" y="2062248"/>
            <a:ext cx="0" cy="19262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9952297-B83E-47AD-B16C-1664CE873E09}"/>
              </a:ext>
            </a:extLst>
          </p:cNvPr>
          <p:cNvSpPr txBox="1"/>
          <p:nvPr/>
        </p:nvSpPr>
        <p:spPr>
          <a:xfrm>
            <a:off x="1254702" y="1668996"/>
            <a:ext cx="235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TX bits in coding blocks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E8D6D9-D547-4141-BB4D-E1D06E8BFC85}"/>
              </a:ext>
            </a:extLst>
          </p:cNvPr>
          <p:cNvSpPr/>
          <p:nvPr/>
        </p:nvSpPr>
        <p:spPr>
          <a:xfrm>
            <a:off x="7270107" y="2027337"/>
            <a:ext cx="1989974" cy="2065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0559125-D5D0-4BBE-A72F-71569742B6FB}"/>
              </a:ext>
            </a:extLst>
          </p:cNvPr>
          <p:cNvCxnSpPr>
            <a:cxnSpLocks/>
          </p:cNvCxnSpPr>
          <p:nvPr/>
        </p:nvCxnSpPr>
        <p:spPr>
          <a:xfrm>
            <a:off x="7714724" y="2027337"/>
            <a:ext cx="0" cy="19262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452A30F-4FB3-4C7D-A856-0CA491EF0955}"/>
              </a:ext>
            </a:extLst>
          </p:cNvPr>
          <p:cNvCxnSpPr>
            <a:cxnSpLocks/>
          </p:cNvCxnSpPr>
          <p:nvPr/>
        </p:nvCxnSpPr>
        <p:spPr>
          <a:xfrm>
            <a:off x="8169128" y="2027337"/>
            <a:ext cx="0" cy="19262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23D51E-0A1C-4515-BB1F-F41FA5579CAE}"/>
              </a:ext>
            </a:extLst>
          </p:cNvPr>
          <p:cNvCxnSpPr>
            <a:cxnSpLocks/>
          </p:cNvCxnSpPr>
          <p:nvPr/>
        </p:nvCxnSpPr>
        <p:spPr>
          <a:xfrm>
            <a:off x="8598365" y="2027337"/>
            <a:ext cx="0" cy="19262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41E6C43-D172-4114-9CDA-F2A41A1B82E0}"/>
              </a:ext>
            </a:extLst>
          </p:cNvPr>
          <p:cNvSpPr txBox="1"/>
          <p:nvPr/>
        </p:nvSpPr>
        <p:spPr>
          <a:xfrm>
            <a:off x="7149015" y="1634085"/>
            <a:ext cx="235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RX bits in coding blocks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545F2B-A662-4853-BABC-BE1B04A8A55A}"/>
              </a:ext>
            </a:extLst>
          </p:cNvPr>
          <p:cNvSpPr/>
          <p:nvPr/>
        </p:nvSpPr>
        <p:spPr>
          <a:xfrm>
            <a:off x="8347046" y="2038328"/>
            <a:ext cx="109057" cy="1926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4F18BB-75A0-48DA-9D20-BAF68EC258B1}"/>
              </a:ext>
            </a:extLst>
          </p:cNvPr>
          <p:cNvSpPr txBox="1"/>
          <p:nvPr/>
        </p:nvSpPr>
        <p:spPr>
          <a:xfrm>
            <a:off x="8094829" y="2441926"/>
            <a:ext cx="655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Error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9828006-FA6E-4309-BA1B-7413F6A5849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8422547" y="2201750"/>
            <a:ext cx="0" cy="240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9354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SNR and Power Relations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70867" y="3350168"/>
                <a:ext cx="10058400" cy="23599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Channel quality is measured by SNR =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signal to noise ratio</a:t>
                </a:r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SNR per symbol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SNR per bit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/>
                  <a:t>  (pronounced “ebb-no”)  </a:t>
                </a:r>
              </a:p>
              <a:p>
                <a:r>
                  <a:rPr lang="en-US" dirty="0"/>
                  <a:t>Requirement will depend on the MCS used and the quality of the receiver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0867" y="3350168"/>
                <a:ext cx="10058400" cy="2359999"/>
              </a:xfrm>
              <a:blipFill>
                <a:blip r:embed="rId2"/>
                <a:stretch>
                  <a:fillRect l="-1455" t="-2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10396" y="2304490"/>
            <a:ext cx="1027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TX </a:t>
            </a:r>
            <a:br>
              <a:rPr lang="en-US" sz="1400" dirty="0"/>
            </a:br>
            <a:r>
              <a:rPr lang="en-US" sz="1400" dirty="0"/>
              <a:t>symbols</a:t>
            </a:r>
          </a:p>
        </p:txBody>
      </p:sp>
      <p:sp>
        <p:nvSpPr>
          <p:cNvPr id="7" name="Rectangle 6"/>
          <p:cNvSpPr/>
          <p:nvPr/>
        </p:nvSpPr>
        <p:spPr>
          <a:xfrm>
            <a:off x="3067626" y="2025132"/>
            <a:ext cx="773723" cy="5802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03280" y="2605424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DAC</a:t>
            </a:r>
            <a:r>
              <a:rPr lang="es-ES" sz="1400" dirty="0"/>
              <a:t>+</a:t>
            </a:r>
            <a:br>
              <a:rPr lang="es-ES" sz="1400" dirty="0"/>
            </a:br>
            <a:r>
              <a:rPr lang="en-US" sz="1400" dirty="0"/>
              <a:t>TX filter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63079" y="2592523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U</a:t>
            </a:r>
            <a:r>
              <a:rPr lang="en-US" sz="1400" dirty="0" err="1"/>
              <a:t>pconversion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814666" y="1900948"/>
            <a:ext cx="773723" cy="6832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509440" y="2609519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ADC +</a:t>
            </a:r>
          </a:p>
          <a:p>
            <a:pPr algn="ctr"/>
            <a:r>
              <a:rPr lang="en-US" sz="1400" dirty="0"/>
              <a:t>RX filter</a:t>
            </a:r>
          </a:p>
        </p:txBody>
      </p:sp>
      <p:cxnSp>
        <p:nvCxnSpPr>
          <p:cNvPr id="19" name="Straight Arrow Connector 18"/>
          <p:cNvCxnSpPr>
            <a:cxnSpLocks/>
            <a:stCxn id="47" idx="3"/>
            <a:endCxn id="7" idx="1"/>
          </p:cNvCxnSpPr>
          <p:nvPr/>
        </p:nvCxnSpPr>
        <p:spPr>
          <a:xfrm>
            <a:off x="2216129" y="2315278"/>
            <a:ext cx="8514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7" idx="3"/>
            <a:endCxn id="36" idx="1"/>
          </p:cNvCxnSpPr>
          <p:nvPr/>
        </p:nvCxnSpPr>
        <p:spPr>
          <a:xfrm>
            <a:off x="3841349" y="2315278"/>
            <a:ext cx="3879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11" idx="3"/>
            <a:endCxn id="38" idx="1"/>
          </p:cNvCxnSpPr>
          <p:nvPr/>
        </p:nvCxnSpPr>
        <p:spPr>
          <a:xfrm flipV="1">
            <a:off x="9588389" y="2233235"/>
            <a:ext cx="809555" cy="9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458625" y="2296611"/>
            <a:ext cx="1027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RX</a:t>
            </a:r>
            <a:br>
              <a:rPr lang="en-US" sz="1400" dirty="0"/>
            </a:br>
            <a:r>
              <a:rPr lang="en-US" sz="1400" dirty="0"/>
              <a:t>symbols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2024994" y="1527093"/>
                <a:ext cx="12804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Symbol </a:t>
                </a:r>
                <a:r>
                  <a:rPr lang="es-ES" sz="1400" dirty="0" err="1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rate</a:t>
                </a:r>
                <a:r>
                  <a:rPr lang="es-ES" sz="1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sz="14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14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994" y="1527093"/>
                <a:ext cx="1280415" cy="307777"/>
              </a:xfrm>
              <a:prstGeom prst="rect">
                <a:avLst/>
              </a:prstGeom>
              <a:blipFill>
                <a:blip r:embed="rId3"/>
                <a:stretch>
                  <a:fillRect l="-1429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B946954-3A6D-4322-B3AA-40789A34CAB8}"/>
              </a:ext>
            </a:extLst>
          </p:cNvPr>
          <p:cNvSpPr/>
          <p:nvPr/>
        </p:nvSpPr>
        <p:spPr>
          <a:xfrm>
            <a:off x="10397944" y="1891596"/>
            <a:ext cx="773723" cy="6832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9358919-4C1A-40E7-B337-B21A48D87D0F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11171667" y="2233234"/>
            <a:ext cx="46377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7576370-CCF1-490E-9526-0DDD73E802D7}"/>
              </a:ext>
            </a:extLst>
          </p:cNvPr>
          <p:cNvSpPr txBox="1"/>
          <p:nvPr/>
        </p:nvSpPr>
        <p:spPr>
          <a:xfrm>
            <a:off x="10118131" y="2511498"/>
            <a:ext cx="1371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Equalization,</a:t>
            </a:r>
            <a:br>
              <a:rPr lang="en-US" sz="1400" dirty="0"/>
            </a:br>
            <a:r>
              <a:rPr lang="en-US" sz="1400" dirty="0" err="1"/>
              <a:t>demod</a:t>
            </a:r>
            <a:r>
              <a:rPr lang="en-US" sz="1400" dirty="0"/>
              <a:t>,</a:t>
            </a:r>
          </a:p>
          <a:p>
            <a:pPr algn="ctr"/>
            <a:r>
              <a:rPr lang="en-US" sz="1400" dirty="0"/>
              <a:t>decoding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C1BEB50-BCEC-47F3-9F1C-97BBEFD5C84D}"/>
              </a:ext>
            </a:extLst>
          </p:cNvPr>
          <p:cNvSpPr/>
          <p:nvPr/>
        </p:nvSpPr>
        <p:spPr>
          <a:xfrm>
            <a:off x="1568820" y="2025132"/>
            <a:ext cx="647309" cy="5802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6D7B946-3683-4CA9-8216-3E29C27BF1C1}"/>
              </a:ext>
            </a:extLst>
          </p:cNvPr>
          <p:cNvCxnSpPr>
            <a:cxnSpLocks/>
          </p:cNvCxnSpPr>
          <p:nvPr/>
        </p:nvCxnSpPr>
        <p:spPr>
          <a:xfrm>
            <a:off x="1174459" y="2311906"/>
            <a:ext cx="3943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E01157AE-C9F1-4D57-A76C-2854D5478470}"/>
              </a:ext>
            </a:extLst>
          </p:cNvPr>
          <p:cNvSpPr txBox="1"/>
          <p:nvPr/>
        </p:nvSpPr>
        <p:spPr>
          <a:xfrm>
            <a:off x="492207" y="2413819"/>
            <a:ext cx="1027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Info</a:t>
            </a:r>
            <a:br>
              <a:rPr lang="en-US" sz="1400" dirty="0"/>
            </a:br>
            <a:r>
              <a:rPr lang="en-US" sz="1400" dirty="0"/>
              <a:t>bits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7D8BECD-873A-4346-86EA-99FD75B56C6E}"/>
              </a:ext>
            </a:extLst>
          </p:cNvPr>
          <p:cNvSpPr txBox="1"/>
          <p:nvPr/>
        </p:nvSpPr>
        <p:spPr>
          <a:xfrm>
            <a:off x="11066161" y="1605920"/>
            <a:ext cx="1027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Estimated bits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B749277-8C63-47CB-87C3-0B38B760B9E1}"/>
              </a:ext>
            </a:extLst>
          </p:cNvPr>
          <p:cNvSpPr/>
          <p:nvPr/>
        </p:nvSpPr>
        <p:spPr>
          <a:xfrm>
            <a:off x="4229321" y="2025133"/>
            <a:ext cx="718906" cy="58029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78898317-7E23-4908-89FD-0AB8C101D36D}"/>
              </a:ext>
            </a:extLst>
          </p:cNvPr>
          <p:cNvSpPr/>
          <p:nvPr/>
        </p:nvSpPr>
        <p:spPr>
          <a:xfrm rot="10800000">
            <a:off x="4997911" y="1700074"/>
            <a:ext cx="403361" cy="2429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A8B02CAD-3416-44B0-A476-7AF7B73937FF}"/>
              </a:ext>
            </a:extLst>
          </p:cNvPr>
          <p:cNvCxnSpPr>
            <a:cxnSpLocks/>
            <a:stCxn id="36" idx="3"/>
            <a:endCxn id="41" idx="0"/>
          </p:cNvCxnSpPr>
          <p:nvPr/>
        </p:nvCxnSpPr>
        <p:spPr>
          <a:xfrm flipV="1">
            <a:off x="4948227" y="1943002"/>
            <a:ext cx="251364" cy="37227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973BD4F4-468E-4AE1-AD79-F0B180E85DAB}"/>
              </a:ext>
            </a:extLst>
          </p:cNvPr>
          <p:cNvSpPr/>
          <p:nvPr/>
        </p:nvSpPr>
        <p:spPr>
          <a:xfrm rot="10800000">
            <a:off x="7170700" y="1662583"/>
            <a:ext cx="403361" cy="286041"/>
          </a:xfrm>
          <a:prstGeom prst="triangl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49D61A25-E861-4EB5-9B1D-5F4690C4ADF5}"/>
              </a:ext>
            </a:extLst>
          </p:cNvPr>
          <p:cNvCxnSpPr>
            <a:cxnSpLocks/>
            <a:stCxn id="51" idx="1"/>
            <a:endCxn id="48" idx="0"/>
          </p:cNvCxnSpPr>
          <p:nvPr/>
        </p:nvCxnSpPr>
        <p:spPr>
          <a:xfrm rot="10800000">
            <a:off x="7372381" y="1948624"/>
            <a:ext cx="315091" cy="2967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00042DBC-A612-4702-B266-9D914FE869B2}"/>
              </a:ext>
            </a:extLst>
          </p:cNvPr>
          <p:cNvSpPr/>
          <p:nvPr/>
        </p:nvSpPr>
        <p:spPr>
          <a:xfrm>
            <a:off x="7687471" y="1903747"/>
            <a:ext cx="718906" cy="6832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CD688F5-2BB7-4BEE-9652-71F338A9808E}"/>
              </a:ext>
            </a:extLst>
          </p:cNvPr>
          <p:cNvCxnSpPr>
            <a:cxnSpLocks/>
            <a:stCxn id="51" idx="3"/>
            <a:endCxn id="11" idx="1"/>
          </p:cNvCxnSpPr>
          <p:nvPr/>
        </p:nvCxnSpPr>
        <p:spPr>
          <a:xfrm flipV="1">
            <a:off x="8406377" y="2242587"/>
            <a:ext cx="408289" cy="2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51CA3800-B92E-404C-B2BB-E294BAB13A10}"/>
              </a:ext>
            </a:extLst>
          </p:cNvPr>
          <p:cNvSpPr txBox="1"/>
          <p:nvPr/>
        </p:nvSpPr>
        <p:spPr>
          <a:xfrm>
            <a:off x="1206674" y="2627001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err="1"/>
              <a:t>Coding</a:t>
            </a:r>
            <a:r>
              <a:rPr lang="es-ES" sz="1400" dirty="0"/>
              <a:t> </a:t>
            </a:r>
            <a:br>
              <a:rPr lang="es-ES" sz="1400" dirty="0"/>
            </a:br>
            <a:r>
              <a:rPr lang="es-ES" sz="1400" dirty="0"/>
              <a:t>+ </a:t>
            </a:r>
            <a:r>
              <a:rPr lang="es-ES" sz="1400" dirty="0" err="1"/>
              <a:t>modulation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B4670E-FE9F-450C-A7B1-8836AF6814EB}"/>
              </a:ext>
            </a:extLst>
          </p:cNvPr>
          <p:cNvSpPr txBox="1"/>
          <p:nvPr/>
        </p:nvSpPr>
        <p:spPr>
          <a:xfrm>
            <a:off x="7331709" y="2575826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Down-</a:t>
            </a:r>
            <a:r>
              <a:rPr lang="en-US" sz="1400" dirty="0"/>
              <a:t>conversion</a:t>
            </a:r>
            <a:endParaRPr lang="en-US" dirty="0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3BCAB1B-2423-45C8-8B9A-D005F272557D}"/>
              </a:ext>
            </a:extLst>
          </p:cNvPr>
          <p:cNvSpPr/>
          <p:nvPr/>
        </p:nvSpPr>
        <p:spPr>
          <a:xfrm>
            <a:off x="5428778" y="2230953"/>
            <a:ext cx="716764" cy="154539"/>
          </a:xfrm>
          <a:prstGeom prst="rightArrow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591335E-1D69-473F-9E15-3009868AF605}"/>
              </a:ext>
            </a:extLst>
          </p:cNvPr>
          <p:cNvSpPr txBox="1"/>
          <p:nvPr/>
        </p:nvSpPr>
        <p:spPr>
          <a:xfrm>
            <a:off x="5577454" y="2474293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Pathloss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2B5E12-41E9-4BBD-B074-153B38CB0830}"/>
                  </a:ext>
                </a:extLst>
              </p:cNvPr>
              <p:cNvSpPr txBox="1"/>
              <p:nvPr/>
            </p:nvSpPr>
            <p:spPr>
              <a:xfrm>
                <a:off x="4967113" y="1363946"/>
                <a:ext cx="46166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2B5E12-41E9-4BBD-B074-153B38CB0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113" y="1363946"/>
                <a:ext cx="46166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DFF31ED-1950-4E05-A14B-C413BE5F0450}"/>
                  </a:ext>
                </a:extLst>
              </p:cNvPr>
              <p:cNvSpPr txBox="1"/>
              <p:nvPr/>
            </p:nvSpPr>
            <p:spPr>
              <a:xfrm>
                <a:off x="6890420" y="1363311"/>
                <a:ext cx="10422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𝑟𝑥</m:t>
                          </m:r>
                        </m:sub>
                      </m:sSub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𝐺𝑃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</m:oMath>
                  </m:oMathPara>
                </a14:m>
                <a:endParaRPr lang="en-US" sz="1400" i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DFF31ED-1950-4E05-A14B-C413BE5F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420" y="1363311"/>
                <a:ext cx="1042273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B3B6F7A-5FFA-4977-B320-BE47BD7C7080}"/>
                  </a:ext>
                </a:extLst>
              </p:cNvPr>
              <p:cNvSpPr txBox="1"/>
              <p:nvPr/>
            </p:nvSpPr>
            <p:spPr>
              <a:xfrm>
                <a:off x="448719" y="1837475"/>
                <a:ext cx="7153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Rate </a:t>
                </a:r>
                <a14:m>
                  <m:oMath xmlns:m="http://schemas.openxmlformats.org/officeDocument/2006/math">
                    <m:r>
                      <a:rPr lang="es-ES" sz="1400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s-ES" sz="1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endParaRPr lang="en-US" sz="14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B3B6F7A-5FFA-4977-B320-BE47BD7C7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19" y="1837475"/>
                <a:ext cx="715324" cy="307777"/>
              </a:xfrm>
              <a:prstGeom prst="rect">
                <a:avLst/>
              </a:prstGeom>
              <a:blipFill>
                <a:blip r:embed="rId6"/>
                <a:stretch>
                  <a:fillRect l="-2564"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65AA3A87-898A-4106-92BD-B038A48F3BB5}"/>
              </a:ext>
            </a:extLst>
          </p:cNvPr>
          <p:cNvSpPr/>
          <p:nvPr/>
        </p:nvSpPr>
        <p:spPr>
          <a:xfrm>
            <a:off x="6166011" y="2180430"/>
            <a:ext cx="217013" cy="245892"/>
          </a:xfrm>
          <a:prstGeom prst="ellipse">
            <a:avLst/>
          </a:prstGeom>
          <a:solidFill>
            <a:srgbClr val="CCFF99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+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CEEB5188-715C-4C34-8153-F5BA590EE065}"/>
              </a:ext>
            </a:extLst>
          </p:cNvPr>
          <p:cNvSpPr/>
          <p:nvPr/>
        </p:nvSpPr>
        <p:spPr>
          <a:xfrm>
            <a:off x="6435908" y="2215662"/>
            <a:ext cx="787789" cy="169830"/>
          </a:xfrm>
          <a:prstGeom prst="rightArrow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62D6F4E9-3C8C-4F63-AE10-F8446B29FE55}"/>
              </a:ext>
            </a:extLst>
          </p:cNvPr>
          <p:cNvSpPr/>
          <p:nvPr/>
        </p:nvSpPr>
        <p:spPr>
          <a:xfrm rot="5400000">
            <a:off x="6018992" y="1772238"/>
            <a:ext cx="505842" cy="169830"/>
          </a:xfrm>
          <a:prstGeom prst="rightArrow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0007293-7CF0-4658-B621-CEBDFFD20637}"/>
                  </a:ext>
                </a:extLst>
              </p:cNvPr>
              <p:cNvSpPr txBox="1"/>
              <p:nvPr/>
            </p:nvSpPr>
            <p:spPr>
              <a:xfrm>
                <a:off x="5586113" y="1354806"/>
                <a:ext cx="1371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Noise PSD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0007293-7CF0-4658-B621-CEBDFFD20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113" y="1354806"/>
                <a:ext cx="1371600" cy="307777"/>
              </a:xfrm>
              <a:prstGeom prst="rect">
                <a:avLst/>
              </a:prstGeom>
              <a:blipFill>
                <a:blip r:embed="rId7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1711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A7D4E-ECE6-4C9D-B421-95480143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A84379-6CF2-4A8C-8DA4-12E8BA5DD9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 system uses: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b="0" dirty="0"/>
                  <a:t>Convolutional code shown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b="0" dirty="0"/>
                  <a:t>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16-QAM</a:t>
                </a:r>
              </a:p>
              <a:p>
                <a:pPr lvl="1"/>
                <a:r>
                  <a:rPr lang="en-US" dirty="0"/>
                  <a:t>Symbol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Msym</a:t>
                </a:r>
                <a:r>
                  <a:rPr lang="en-US" dirty="0"/>
                  <a:t>/s.  No excess bandwidth</a:t>
                </a:r>
              </a:p>
              <a:p>
                <a:pPr lvl="1"/>
                <a:r>
                  <a:rPr lang="en-US" dirty="0"/>
                  <a:t>Transmit power: 23 dBm</a:t>
                </a:r>
              </a:p>
              <a:p>
                <a:pPr lvl="1"/>
                <a:r>
                  <a:rPr lang="en-US" dirty="0"/>
                  <a:t>RX noise PSD:  -170 dBm/Hz (including NF)</a:t>
                </a:r>
              </a:p>
              <a:p>
                <a:r>
                  <a:rPr lang="en-US" dirty="0"/>
                  <a:t>For a BER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dirty="0"/>
                  <a:t> find the maximum path loss</a:t>
                </a:r>
              </a:p>
              <a:p>
                <a:r>
                  <a:rPr lang="en-US" dirty="0"/>
                  <a:t>Solution:</a:t>
                </a:r>
              </a:p>
              <a:p>
                <a:pPr lvl="1"/>
                <a:r>
                  <a:rPr lang="en-US" dirty="0"/>
                  <a:t>From graph we need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≈4.5 </m:t>
                    </m:r>
                  </m:oMath>
                </a14:m>
                <a:r>
                  <a:rPr lang="en-US" dirty="0"/>
                  <a:t>dB</a:t>
                </a:r>
              </a:p>
              <a:p>
                <a:pPr lvl="1"/>
                <a:r>
                  <a:rPr lang="en-US" dirty="0"/>
                  <a:t>Information rate is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𝑐𝑜𝑑</m:t>
                        </m:r>
                      </m:sub>
                    </m:sSub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</m:d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=200 </m:t>
                    </m:r>
                  </m:oMath>
                </a14:m>
                <a:r>
                  <a:rPr lang="en-US" dirty="0"/>
                  <a:t>Mbps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.  </a:t>
                </a:r>
              </a:p>
              <a:p>
                <a:pPr lvl="1"/>
                <a:r>
                  <a:rPr lang="en-US" dirty="0"/>
                  <a:t>In dB scale: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e>
                    </m:func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=4.5+3+80−170=−82.5 </m:t>
                    </m:r>
                  </m:oMath>
                </a14:m>
                <a:r>
                  <a:rPr lang="en-US" dirty="0"/>
                  <a:t>dBm</a:t>
                </a:r>
              </a:p>
              <a:p>
                <a:pPr lvl="1"/>
                <a:r>
                  <a:rPr lang="en-US" dirty="0"/>
                  <a:t>Hence, max path loss is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E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=23−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−82.5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=105.5</m:t>
                    </m:r>
                  </m:oMath>
                </a14:m>
                <a:r>
                  <a:rPr lang="en-US" dirty="0"/>
                  <a:t> dB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A84379-6CF2-4A8C-8DA4-12E8BA5DD9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C5A51-6449-4ACA-BBF8-6F0D26C71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C7480C-6628-4687-9FC8-D4B89432A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437" y="726944"/>
            <a:ext cx="3538134" cy="394442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68A94-1551-41E8-98CD-D33CCA1D81E0}"/>
              </a:ext>
            </a:extLst>
          </p:cNvPr>
          <p:cNvCxnSpPr>
            <a:cxnSpLocks/>
          </p:cNvCxnSpPr>
          <p:nvPr/>
        </p:nvCxnSpPr>
        <p:spPr>
          <a:xfrm>
            <a:off x="8841996" y="1861656"/>
            <a:ext cx="6375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EFDB53-8821-4303-80BE-F928320DC625}"/>
              </a:ext>
            </a:extLst>
          </p:cNvPr>
          <p:cNvCxnSpPr/>
          <p:nvPr/>
        </p:nvCxnSpPr>
        <p:spPr>
          <a:xfrm>
            <a:off x="9479559" y="1872142"/>
            <a:ext cx="75501" cy="22734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E94FF2E-4164-4CED-9A59-BBB9FF0D6EEB}"/>
              </a:ext>
            </a:extLst>
          </p:cNvPr>
          <p:cNvSpPr txBox="1"/>
          <p:nvPr/>
        </p:nvSpPr>
        <p:spPr>
          <a:xfrm>
            <a:off x="10002808" y="4709292"/>
            <a:ext cx="14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Proakis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236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Shannon Capacity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00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Capacity</a:t>
                </a:r>
                <a:r>
                  <a:rPr lang="en-US" sz="2400" dirty="0"/>
                  <a:t> = max rate achievable given bandwidth and SNR</a:t>
                </a:r>
              </a:p>
              <a:p>
                <a:pPr lvl="1"/>
                <a:r>
                  <a:rPr lang="en-US" sz="2200" dirty="0"/>
                  <a:t>Rate optimized over all possible MCSs and communication schemes.</a:t>
                </a:r>
              </a:p>
              <a:p>
                <a:r>
                  <a:rPr lang="en-US" sz="2400" dirty="0"/>
                  <a:t>Given by classic </a:t>
                </a: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Shannon formula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𝐵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s-ES" sz="24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e>
                    </m:func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sz="2400" dirty="0"/>
                  <a:t>Capacity relates theoretical rate to two key parameters:</a:t>
                </a:r>
              </a:p>
              <a:p>
                <a:pPr lvl="1"/>
                <a:r>
                  <a:rPr lang="en-US" sz="2000" dirty="0"/>
                  <a:t>B = bandwidth in Hz</a:t>
                </a:r>
              </a:p>
              <a:p>
                <a:pPr lvl="1"/>
                <a:r>
                  <a:rPr lang="en-US" sz="2000" dirty="0"/>
                  <a:t>SNR in linear scale (not dB!!!)</a:t>
                </a:r>
              </a:p>
              <a:p>
                <a:r>
                  <a:rPr lang="en-US" sz="2200" dirty="0"/>
                  <a:t>Max </a:t>
                </a:r>
                <a:r>
                  <a:rPr lang="en-US" sz="22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spectral efficiency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max bps/Hz</a:t>
                </a:r>
              </a:p>
              <a:p>
                <a:r>
                  <a:rPr lang="en-US" sz="2200" dirty="0"/>
                  <a:t>Mathematical result from classic paper in 1948.  </a:t>
                </a:r>
                <a:endParaRPr lang="en-US" sz="2000" dirty="0"/>
              </a:p>
              <a:p>
                <a:pPr>
                  <a:buFont typeface="Wingdings" pitchFamily="2" charset="2"/>
                  <a:buNone/>
                </a:pPr>
                <a:endParaRPr lang="en-US" sz="2400" dirty="0"/>
              </a:p>
              <a:p>
                <a:pPr lvl="1"/>
                <a:endParaRPr lang="en-US" sz="2000" dirty="0"/>
              </a:p>
              <a:p>
                <a:pPr lvl="1"/>
                <a:endParaRPr lang="en-US" sz="2000" dirty="0"/>
              </a:p>
            </p:txBody>
          </p:sp>
        </mc:Choice>
        <mc:Fallback>
          <p:sp>
            <p:nvSpPr>
              <p:cNvPr id="4100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7" t="-1972" b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Bandwidth and Power-Limited Regions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0261" y="1524000"/>
                <a:ext cx="6346177" cy="45720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Shannon formula: 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𝐵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e>
                    </m:func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𝐵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𝑟𝑥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Power-Limited region</a:t>
                </a:r>
                <a:r>
                  <a:rPr lang="en-US" sz="2400" dirty="0"/>
                  <a:t>:</a:t>
                </a:r>
              </a:p>
              <a:p>
                <a:pPr lvl="1"/>
                <a:r>
                  <a:rPr lang="en-US" sz="2200" dirty="0"/>
                  <a:t>As </a:t>
                </a:r>
                <a14:m>
                  <m:oMath xmlns:m="http://schemas.openxmlformats.org/officeDocument/2006/math"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→∞,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→</m:t>
                    </m:r>
                    <m:func>
                      <m:func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200" dirty="0"/>
                  <a:t>  </a:t>
                </a:r>
              </a:p>
              <a:p>
                <a:pPr lvl="1"/>
                <a:r>
                  <a:rPr lang="en-US" sz="2200" dirty="0"/>
                  <a:t>Rate linearly increases with power / SNR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sz="2200" dirty="0"/>
              </a:p>
              <a:p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Bandwidth-limited region</a:t>
                </a:r>
                <a:r>
                  <a:rPr lang="en-US" sz="2400" dirty="0"/>
                  <a:t>:</a:t>
                </a:r>
              </a:p>
              <a:p>
                <a:pPr lvl="1"/>
                <a:r>
                  <a:rPr lang="en-US" sz="2200" dirty="0"/>
                  <a:t>For large SNR,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𝐵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e>
                    </m:func>
                  </m:oMath>
                </a14:m>
                <a:endParaRPr lang="en-US" sz="2200" dirty="0"/>
              </a:p>
              <a:p>
                <a:pPr lvl="1"/>
                <a:r>
                  <a:rPr lang="en-US" sz="2200" dirty="0"/>
                  <a:t>Linearly increases in bandwidth, </a:t>
                </a:r>
              </a:p>
              <a:p>
                <a:pPr lvl="1"/>
                <a:r>
                  <a:rPr lang="en-US" sz="2200" dirty="0"/>
                  <a:t>Logarithmically increase in SNR.  </a:t>
                </a:r>
              </a:p>
              <a:p>
                <a:pPr lvl="1"/>
                <a:r>
                  <a:rPr lang="en-US" sz="2200" dirty="0"/>
                  <a:t>Increasing SNR has little practical value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0261" y="1524000"/>
                <a:ext cx="6346177" cy="4572000"/>
              </a:xfrm>
              <a:blipFill>
                <a:blip r:embed="rId2"/>
                <a:stretch>
                  <a:fillRect l="-2786" t="-2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B330750-D09E-4655-A569-C18A8A54B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348" y="2147756"/>
            <a:ext cx="4800895" cy="318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94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Rate vs. Shannon Capacity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Theoretical Shannon capacity cannot be achieved </a:t>
                </a:r>
              </a:p>
              <a:p>
                <a:pPr lvl="1"/>
                <a:r>
                  <a:rPr lang="en-US" sz="2200" dirty="0"/>
                  <a:t>Needs infinite computation and delay.</a:t>
                </a:r>
              </a:p>
              <a:p>
                <a:r>
                  <a:rPr lang="en-US" sz="2400" dirty="0"/>
                  <a:t>Practical modems achieve a rate below Shannon limit.</a:t>
                </a:r>
                <a:endParaRPr lang="en-US" sz="2200" dirty="0"/>
              </a:p>
              <a:p>
                <a:r>
                  <a:rPr lang="en-US" sz="2400" dirty="0"/>
                  <a:t>Useful model: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𝐵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𝛽𝛾</m:t>
                            </m:r>
                          </m:e>
                        </m:d>
                      </m:e>
                    </m:func>
                  </m:oMath>
                </a14:m>
                <a:endParaRPr lang="en-US" sz="2400" dirty="0"/>
              </a:p>
              <a:p>
                <a:pPr lvl="1"/>
                <a:r>
                  <a:rPr lang="en-US" sz="2000" dirty="0">
                    <a:latin typeface="Symbol" pitchFamily="18" charset="2"/>
                  </a:rPr>
                  <a:t>D</a:t>
                </a:r>
                <a:r>
                  <a:rPr lang="en-US" sz="2000" dirty="0"/>
                  <a:t>=fraction overhead</a:t>
                </a:r>
              </a:p>
              <a:p>
                <a:pPr lvl="1"/>
                <a:r>
                  <a:rPr lang="en-US" sz="2000" dirty="0">
                    <a:latin typeface="Symbol" pitchFamily="18" charset="2"/>
                  </a:rPr>
                  <a:t>b</a:t>
                </a:r>
                <a:r>
                  <a:rPr lang="en-US" sz="2000" dirty="0"/>
                  <a:t>=loss factor, usually quoted in dB</a:t>
                </a:r>
              </a:p>
              <a:p>
                <a:pPr lvl="1"/>
                <a:r>
                  <a:rPr lang="en-US" sz="2000" dirty="0"/>
                  <a:t>Often say “system is </a:t>
                </a:r>
                <a:r>
                  <a:rPr lang="en-US" sz="2000" dirty="0">
                    <a:latin typeface="Symbol" pitchFamily="18" charset="2"/>
                  </a:rPr>
                  <a:t>b </a:t>
                </a:r>
                <a:r>
                  <a:rPr lang="en-US" sz="2000" dirty="0"/>
                  <a:t>dB below capacity”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nor/>
                          </m:rPr>
                          <a:rPr lang="es-ES" sz="2000"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000" dirty="0"/>
                  <a:t> can be thought of as an “effective” SNR</a:t>
                </a:r>
              </a:p>
              <a:p>
                <a:r>
                  <a:rPr lang="en-US" sz="2200" dirty="0"/>
                  <a:t>Usually loss from capacity is at least 3dB</a:t>
                </a:r>
              </a:p>
              <a:p>
                <a:pPr lvl="1"/>
                <a:r>
                  <a:rPr lang="en-US" sz="2000" dirty="0"/>
                  <a:t>Often higher depending on receiver complexity and other factors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697" t="-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/>
              <a:t>Noise, Interference and SNR</a:t>
            </a:r>
            <a:endParaRPr lang="en-US" dirty="0"/>
          </a:p>
          <a:p>
            <a:r>
              <a:rPr lang="en-US" dirty="0"/>
              <a:t>Communication Requirements and Link Budget Analysis </a:t>
            </a:r>
          </a:p>
          <a:p>
            <a:r>
              <a:rPr lang="en-US" dirty="0"/>
              <a:t>Non-LOS Propagation</a:t>
            </a:r>
          </a:p>
          <a:p>
            <a:r>
              <a:rPr lang="en-US" dirty="0"/>
              <a:t>Statistical Models for Path Loss</a:t>
            </a:r>
          </a:p>
          <a:p>
            <a:r>
              <a:rPr lang="en-US" dirty="0"/>
              <a:t>Demo:  Estimating Rates with a 3GPP model</a:t>
            </a:r>
          </a:p>
          <a:p>
            <a:pPr lvl="1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491377" y="1458333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9570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Rate vs. Capacity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dirty="0"/>
                  <a:t>What is the maximum rate for a system:</a:t>
                </a:r>
                <a:endParaRPr lang="en-US" sz="2600" dirty="0"/>
              </a:p>
              <a:p>
                <a:pPr lvl="1"/>
                <a:r>
                  <a:rPr lang="en-US" sz="2000" dirty="0"/>
                  <a:t>20% overhead, 10 MHz bandwidth, SNR=12 dB </a:t>
                </a:r>
              </a:p>
              <a:p>
                <a:pPr lvl="1"/>
                <a:r>
                  <a:rPr lang="en-US" sz="2000" dirty="0"/>
                  <a:t>Operates at 3dB below Shannon capacity</a:t>
                </a:r>
              </a:p>
              <a:p>
                <a:r>
                  <a:rPr lang="en-US" sz="2800" dirty="0"/>
                  <a:t>Answer:  </a:t>
                </a:r>
              </a:p>
              <a:p>
                <a:pPr lvl="1"/>
                <a:r>
                  <a:rPr lang="en-US" sz="2000" dirty="0"/>
                  <a:t>Effective SNR: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nor/>
                          </m:rPr>
                          <a:rPr lang="es-ES" sz="2000" b="0" i="0" smtClean="0"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es-E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00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2−3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9 </m:t>
                    </m:r>
                  </m:oMath>
                </a14:m>
                <a:r>
                  <a:rPr lang="en-US" sz="2000" dirty="0" err="1"/>
                  <a:t>dB.</a:t>
                </a:r>
                <a:r>
                  <a:rPr lang="en-US" sz="2000" dirty="0"/>
                  <a:t>  In linear scale</a:t>
                </a:r>
                <a:r>
                  <a:rPr lang="es-E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nor/>
                          </m:rPr>
                          <a:rPr lang="es-ES" sz="2000"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=8 </m:t>
                    </m:r>
                  </m:oMath>
                </a14:m>
                <a:r>
                  <a:rPr lang="en-US" sz="2000" dirty="0"/>
                  <a:t>(since 9=3(3))</a:t>
                </a:r>
              </a:p>
              <a:p>
                <a:pPr lvl="1"/>
                <a:r>
                  <a:rPr lang="en-US" sz="2000" dirty="0"/>
                  <a:t>Therefore,</a:t>
                </a:r>
                <a:br>
                  <a:rPr lang="en-US" sz="2000" dirty="0"/>
                </a:br>
                <a:br>
                  <a:rPr lang="en-US" sz="2000" dirty="0"/>
                </a:br>
                <a14:m>
                  <m:oMath xmlns:m="http://schemas.openxmlformats.org/officeDocument/2006/math">
                    <m:r>
                      <a:rPr lang="es-E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𝐵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𝛽𝛾</m:t>
                            </m:r>
                          </m:e>
                        </m:d>
                      </m:e>
                    </m:func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0.8</m:t>
                        </m:r>
                      </m:e>
                    </m:d>
                    <m:d>
                      <m:d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func>
                      <m:func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(1+8)</m:t>
                        </m:r>
                      </m:e>
                    </m:func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=25.3</m:t>
                    </m:r>
                  </m:oMath>
                </a14:m>
                <a:r>
                  <a:rPr lang="en-US" sz="2000" dirty="0"/>
                  <a:t>  Mbps</a:t>
                </a:r>
                <a:br>
                  <a:rPr lang="en-US" sz="2000" dirty="0"/>
                </a:br>
                <a:endParaRPr lang="en-US" sz="2000" dirty="0"/>
              </a:p>
              <a:p>
                <a:pPr lvl="1"/>
                <a:r>
                  <a:rPr lang="en-US" sz="2000" dirty="0"/>
                  <a:t>Note the final units are in Mbps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939" t="-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6ADF6-879F-4F68-B3A5-27F310804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Link 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7DD97-AE43-48AE-9475-2FB5A4D7B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070" y="4700427"/>
            <a:ext cx="9492751" cy="1230589"/>
          </a:xfrm>
        </p:spPr>
        <p:txBody>
          <a:bodyPr/>
          <a:lstStyle/>
          <a:p>
            <a:r>
              <a:rPr lang="es-ES" dirty="0"/>
              <a:t>L</a:t>
            </a:r>
            <a:r>
              <a:rPr lang="en-US" dirty="0"/>
              <a:t>ink budget:  Measures final SNR as a function of TX power and all impairments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85E444-51F3-4A3A-B1A7-1D9A03976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8AF2A73-F4FE-4193-958A-81687EAFC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066369"/>
              </p:ext>
            </p:extLst>
          </p:nvPr>
        </p:nvGraphicFramePr>
        <p:xfrm>
          <a:off x="1820738" y="1589613"/>
          <a:ext cx="8611483" cy="2848017"/>
        </p:xfrm>
        <a:graphic>
          <a:graphicData uri="http://schemas.openxmlformats.org/drawingml/2006/table">
            <a:tbl>
              <a:tblPr/>
              <a:tblGrid>
                <a:gridCol w="2759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68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50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7335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Item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Value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Remarks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335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Transmit power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dBm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23.0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200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mW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transmitter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669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Distanced based path loss (dB)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90.0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Will depend on propagation model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7335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Shadowing (dB)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20.0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Will depend on obstructions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669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Receive power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dBm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-87.0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TX power - path loss - shadowing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7335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Bandwidth (MHz)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20.0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BW of 802.11 signal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4669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Noise figure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5.0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Will depend of implementation of receiver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7335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Noise power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dBm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-96.0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-174 +10log(BW) + NF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7335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SNR (dB)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9.0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RX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pow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- Noise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pow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68386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2D3C3-D3B7-4C8E-9F7A-ABF983C21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Rate in Free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EB270-9821-4285-BC81-2E83ECE77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Parameters similar to small cell transmission</a:t>
            </a:r>
          </a:p>
          <a:p>
            <a:r>
              <a:rPr lang="en-US" dirty="0"/>
              <a:t>Can get data rate of 5 km!</a:t>
            </a:r>
          </a:p>
          <a:p>
            <a:r>
              <a:rPr lang="en-US" dirty="0"/>
              <a:t>Since we assume free-space</a:t>
            </a:r>
          </a:p>
          <a:p>
            <a:pPr lvl="1"/>
            <a:r>
              <a:rPr lang="en-US" dirty="0"/>
              <a:t>Will be much worse in reality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40917-4725-4EF5-ADED-86DC5D3F8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7DDCA9-5D49-4B04-AA81-116135E2C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13" y="3221385"/>
            <a:ext cx="4137057" cy="35177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FBA677-2E69-46CE-92CD-20322210E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451" y="1539279"/>
            <a:ext cx="4541415" cy="461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1990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1AE24-39EE-4634-AC77-487C97DF9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9C4B5-878A-45D7-88D2-BAC2B3386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91778"/>
            <a:ext cx="4998720" cy="4329817"/>
          </a:xfrm>
        </p:spPr>
        <p:txBody>
          <a:bodyPr/>
          <a:lstStyle/>
          <a:p>
            <a:r>
              <a:rPr lang="en-US" dirty="0"/>
              <a:t>Fit the Rate vs. SNR for 3GPP LTE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73A59-2155-4A33-9D04-552E4D0E6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EE0FA9-4285-45A9-A36B-A160EDB7C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910" y="987101"/>
            <a:ext cx="5373371" cy="48344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76886D-72C5-4F3B-812C-0E0157415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54" y="2447365"/>
            <a:ext cx="4417456" cy="318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436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Noise and Interference</a:t>
            </a:r>
          </a:p>
          <a:p>
            <a:r>
              <a:rPr lang="en-US" dirty="0"/>
              <a:t>Communication Requirements and Link Budget Analysis </a:t>
            </a:r>
          </a:p>
          <a:p>
            <a:r>
              <a:rPr lang="en-US" dirty="0"/>
              <a:t>Non-LOS Propagation</a:t>
            </a:r>
          </a:p>
          <a:p>
            <a:r>
              <a:rPr lang="en-US" dirty="0"/>
              <a:t>Statistical Models for Path Loss</a:t>
            </a:r>
          </a:p>
          <a:p>
            <a:r>
              <a:rPr lang="en-US" dirty="0"/>
              <a:t>Demo:  Estimating Rates with a 3GPP model</a:t>
            </a:r>
          </a:p>
          <a:p>
            <a:pPr lvl="1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474599" y="2397900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9732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8865E-3D77-4534-A529-82490751E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Reflections and Refractions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D978EB-4F91-4937-9100-82A4DF8F6A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13863" y="1577130"/>
                <a:ext cx="4563611" cy="429196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Occur at any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dielectric interface</a:t>
                </a:r>
              </a:p>
              <a:p>
                <a:pPr lvl="1"/>
                <a:r>
                  <a:rPr lang="en-US" dirty="0"/>
                  <a:t>Change in characteristic impedance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Consider two separate polarizations</a:t>
                </a:r>
              </a:p>
              <a:p>
                <a:pPr lvl="1"/>
                <a:r>
                  <a:rPr lang="en-US" dirty="0"/>
                  <a:t>Parallel and perpendicular</a:t>
                </a:r>
              </a:p>
              <a:p>
                <a:r>
                  <a:rPr lang="en-US" dirty="0"/>
                  <a:t>Reflected components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:  Reflects in opposite angle </a:t>
                </a:r>
              </a:p>
              <a:p>
                <a:r>
                  <a:rPr lang="en-US" dirty="0"/>
                  <a:t>Refracted / transmission component:</a:t>
                </a:r>
              </a:p>
              <a:p>
                <a:pPr lvl="1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rad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rad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May be no components</a:t>
                </a:r>
              </a:p>
              <a:p>
                <a:r>
                  <a:rPr lang="en-US" dirty="0"/>
                  <a:t>Complex gains on each component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Polarization may in general change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D978EB-4F91-4937-9100-82A4DF8F6A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13863" y="1577130"/>
                <a:ext cx="4563611" cy="4291966"/>
              </a:xfrm>
              <a:blipFill>
                <a:blip r:embed="rId2"/>
                <a:stretch>
                  <a:fillRect l="-3204" t="-2131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9231B0-9AD4-4F09-B7E2-9EC472004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E54651-565F-4F15-AAF8-CCB28A9CE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09" y="1710480"/>
            <a:ext cx="5600700" cy="2933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A95BFB-5B28-4172-858B-033885AAD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659" y="4859620"/>
            <a:ext cx="2133600" cy="99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7BF76B-27E7-44C3-AF40-6A43B5C23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914" y="4859620"/>
            <a:ext cx="2009775" cy="8572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A2B7C0-6338-48D8-A0A6-0A48AD3D5D00}"/>
              </a:ext>
            </a:extLst>
          </p:cNvPr>
          <p:cNvSpPr txBox="1"/>
          <p:nvPr/>
        </p:nvSpPr>
        <p:spPr>
          <a:xfrm>
            <a:off x="812509" y="1495040"/>
            <a:ext cx="384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Sean Hum, </a:t>
            </a:r>
            <a:r>
              <a:rPr lang="es-ES" dirty="0" err="1">
                <a:hlinkClick r:id="rId6"/>
              </a:rPr>
              <a:t>Lecture</a:t>
            </a:r>
            <a:r>
              <a:rPr lang="es-ES" dirty="0">
                <a:hlinkClick r:id="rId6"/>
              </a:rPr>
              <a:t> Notes</a:t>
            </a:r>
            <a:r>
              <a:rPr lang="es-ES" dirty="0"/>
              <a:t>, U </a:t>
            </a:r>
            <a:r>
              <a:rPr lang="es-ES" dirty="0" err="1"/>
              <a:t>of</a:t>
            </a:r>
            <a:r>
              <a:rPr lang="es-ES" dirty="0"/>
              <a:t> Toronto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5995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8865E-3D77-4534-A529-82490751E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Metal Reflectors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D978EB-4F91-4937-9100-82A4DF8F6A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1861" y="1577130"/>
                <a:ext cx="4865613" cy="429196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Special case of a perfect conductor: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All signal is reflected back: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 transmission component:  </a:t>
                </a:r>
                <a:endParaRPr lang="es-E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||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Polarization direction is unchanged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D978EB-4F91-4937-9100-82A4DF8F6A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1861" y="1577130"/>
                <a:ext cx="4865613" cy="4291966"/>
              </a:xfrm>
              <a:blipFill>
                <a:blip r:embed="rId2"/>
                <a:stretch>
                  <a:fillRect l="-3004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9231B0-9AD4-4F09-B7E2-9EC472004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A95BFB-5B28-4172-858B-033885AAD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4726270"/>
            <a:ext cx="2133600" cy="99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7BF76B-27E7-44C3-AF40-6A43B5C235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13" b="6105"/>
          <a:stretch/>
        </p:blipFill>
        <p:spPr>
          <a:xfrm>
            <a:off x="3686190" y="4784993"/>
            <a:ext cx="1937177" cy="8049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A2B7C0-6338-48D8-A0A6-0A48AD3D5D00}"/>
              </a:ext>
            </a:extLst>
          </p:cNvPr>
          <p:cNvSpPr txBox="1"/>
          <p:nvPr/>
        </p:nvSpPr>
        <p:spPr>
          <a:xfrm>
            <a:off x="812509" y="1495040"/>
            <a:ext cx="384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Sean Hum, </a:t>
            </a:r>
            <a:r>
              <a:rPr lang="es-ES" dirty="0" err="1">
                <a:hlinkClick r:id="rId5"/>
              </a:rPr>
              <a:t>Lecture</a:t>
            </a:r>
            <a:r>
              <a:rPr lang="es-ES" dirty="0">
                <a:hlinkClick r:id="rId5"/>
              </a:rPr>
              <a:t> Notes</a:t>
            </a:r>
            <a:r>
              <a:rPr lang="es-ES" dirty="0"/>
              <a:t>, U </a:t>
            </a:r>
            <a:r>
              <a:rPr lang="es-ES" dirty="0" err="1"/>
              <a:t>of</a:t>
            </a:r>
            <a:r>
              <a:rPr lang="es-ES" dirty="0"/>
              <a:t> Toronto</a:t>
            </a:r>
            <a:endParaRPr lang="en-US" dirty="0"/>
          </a:p>
        </p:txBody>
      </p:sp>
      <p:pic>
        <p:nvPicPr>
          <p:cNvPr id="1026" name="Picture 2" descr="Metallic reflections - Metal Graphics">
            <a:extLst>
              <a:ext uri="{FF2B5EF4-FFF2-40B4-BE49-F238E27FC236}">
                <a16:creationId xmlns:a16="http://schemas.microsoft.com/office/drawing/2014/main" id="{C65F02A9-ED80-4043-B84B-F1BAEBA40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65" y="2567118"/>
            <a:ext cx="2457279" cy="172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does reflection affect radio waves?">
            <a:extLst>
              <a:ext uri="{FF2B5EF4-FFF2-40B4-BE49-F238E27FC236}">
                <a16:creationId xmlns:a16="http://schemas.microsoft.com/office/drawing/2014/main" id="{70D407D6-7F34-4D1B-8A4A-879A929E2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650" y="2628899"/>
            <a:ext cx="28479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301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Transmission Through Typical Materials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7467600" y="1600200"/>
            <a:ext cx="3688080" cy="2819400"/>
          </a:xfrm>
        </p:spPr>
        <p:txBody>
          <a:bodyPr>
            <a:normAutofit/>
          </a:bodyPr>
          <a:lstStyle/>
          <a:p>
            <a:r>
              <a:rPr lang="en-US" dirty="0"/>
              <a:t>Radio waves can transmit through materials, but with attenuation</a:t>
            </a:r>
          </a:p>
          <a:p>
            <a:endParaRPr lang="en-US" dirty="0"/>
          </a:p>
          <a:p>
            <a:r>
              <a:rPr lang="en-US" sz="2200" dirty="0"/>
              <a:t>Source: City of Cumberland, Maryland </a:t>
            </a:r>
            <a:r>
              <a:rPr lang="en-US" sz="2200" dirty="0" err="1"/>
              <a:t>WiFi</a:t>
            </a:r>
            <a:r>
              <a:rPr lang="en-US" sz="2200" dirty="0"/>
              <a:t> study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0" y="1452880"/>
          <a:ext cx="5029200" cy="461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1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7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0" lang="en-US" sz="18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Building Material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2.4 GHz Attenuation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Solid Wood Door1. 75"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Steel Fire/Exit Door 1.75"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Steel Fire/Exit Door 2.5"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Brick 3.5"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Concrete Wall 18"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18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Glass Divider 0.5"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Interior Solid Wall 5"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Marble 2"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Exterior Double Pane Coated Glass 1"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Exterior Single Pane Window 0.5"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273D4-900B-462A-8DD3-78FAD124F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Attenuation Models in MATLAB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5BD8E-C550-4DAE-AE82-21F38023D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MATLAB Phased Array Toolbox has many models atmospheric attenuation</a:t>
            </a:r>
          </a:p>
          <a:p>
            <a:pPr lvl="1"/>
            <a:r>
              <a:rPr lang="en-US" dirty="0"/>
              <a:t>Commands for free space path loss, and attenuation for fog, gas and rain</a:t>
            </a:r>
          </a:p>
          <a:p>
            <a:pPr lvl="1"/>
            <a:r>
              <a:rPr lang="en-US" dirty="0"/>
              <a:t>Based on well-studied measurements</a:t>
            </a:r>
          </a:p>
          <a:p>
            <a:r>
              <a:rPr lang="en-US" dirty="0"/>
              <a:t>Note:  Water absorption is particularly important to model for </a:t>
            </a:r>
            <a:r>
              <a:rPr lang="en-US" dirty="0" err="1"/>
              <a:t>mmWave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29245-091A-4A94-8576-BD6516F12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BE7347-9D53-412F-8622-F584908EC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100" y="3080805"/>
            <a:ext cx="4349734" cy="27882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5AB9EC-09B3-439A-83ED-32AD97E58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946" y="3080805"/>
            <a:ext cx="395287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062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Specular</a:t>
            </a:r>
            <a:r>
              <a:rPr lang="en-US" dirty="0"/>
              <a:t> Reflections &amp; Scattering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947955" y="4037521"/>
            <a:ext cx="10570129" cy="1982279"/>
          </a:xfrm>
        </p:spPr>
        <p:txBody>
          <a:bodyPr>
            <a:normAutofit/>
          </a:bodyPr>
          <a:lstStyle/>
          <a:p>
            <a:r>
              <a:rPr lang="en-US" dirty="0"/>
              <a:t>Due to surface roughness, reflected radio waves can be scattered in many directions.</a:t>
            </a:r>
          </a:p>
          <a:p>
            <a:r>
              <a:rPr lang="en-US" dirty="0"/>
              <a:t>Amount of power loss in </a:t>
            </a:r>
            <a:r>
              <a:rPr lang="en-US" dirty="0" err="1"/>
              <a:t>specular</a:t>
            </a:r>
            <a:r>
              <a:rPr lang="en-US" dirty="0"/>
              <a:t> component related to height of surface irregularities.</a:t>
            </a:r>
          </a:p>
          <a:p>
            <a:r>
              <a:rPr lang="en-US" dirty="0"/>
              <a:t>Texts provides probabilistic models to estimate power loss based on random height variations.</a:t>
            </a:r>
          </a:p>
        </p:txBody>
      </p:sp>
      <p:pic>
        <p:nvPicPr>
          <p:cNvPr id="5" name="Picture 4" descr="specular reflectio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780" y="1543795"/>
            <a:ext cx="3581400" cy="22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18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ACB86-EC3E-40F4-A185-A16802F81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Noise?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B2103-E45E-4F6A-975F-3D9866C26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Noise</a:t>
            </a:r>
            <a:r>
              <a:rPr lang="en-US" dirty="0"/>
              <a:t>:  Any unwanted component of the signal</a:t>
            </a:r>
          </a:p>
          <a:p>
            <a:endParaRPr lang="en-US" dirty="0"/>
          </a:p>
          <a:p>
            <a:r>
              <a:rPr lang="en-US" dirty="0"/>
              <a:t>Key challenge in communication:</a:t>
            </a:r>
          </a:p>
          <a:p>
            <a:pPr lvl="1"/>
            <a:r>
              <a:rPr lang="en-US" dirty="0"/>
              <a:t>Estimate the transmitted signal in the presence of noise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CC749-1E1C-4A4D-A5C5-BE74BB6A4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9B4471-9D10-41BE-8B75-6B4C9BAEA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537" y="1881699"/>
            <a:ext cx="4316753" cy="376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821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A00F1-5571-4CF4-96C2-56B9E1876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Radar Cross Section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2A558F-1C22-4C57-83B9-A5DAEE9F16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5068628" cy="4329817"/>
              </a:xfrm>
            </p:spPr>
            <p:txBody>
              <a:bodyPr/>
              <a:lstStyle/>
              <a:p>
                <a:r>
                  <a:rPr lang="es-ES" dirty="0" err="1"/>
                  <a:t>Intuition</a:t>
                </a:r>
                <a:r>
                  <a:rPr lang="es-ES" dirty="0"/>
                  <a:t>:</a:t>
                </a:r>
                <a:endParaRPr lang="en-US" dirty="0"/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incident radiation density</a:t>
                </a:r>
              </a:p>
              <a:p>
                <a:pPr lvl="1"/>
                <a:r>
                  <a:rPr lang="en-US" dirty="0"/>
                  <a:t>Reflect total power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𝜎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effective area captured for reflection</a:t>
                </a:r>
              </a:p>
              <a:p>
                <a:pPr lvl="1"/>
                <a:r>
                  <a:rPr lang="en-US" dirty="0"/>
                  <a:t>Scattered density is: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bSup>
                          <m:sSub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radar cross section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bSup>
                          <m:sSub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f>
                          <m:f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Defines effective area of receiving target</a:t>
                </a:r>
              </a:p>
              <a:p>
                <a:r>
                  <a:rPr lang="en-US" dirty="0"/>
                  <a:t>Generally depends on angle</a:t>
                </a: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2A558F-1C22-4C57-83B9-A5DAEE9F16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5068628" cy="4329817"/>
              </a:xfrm>
              <a:blipFill>
                <a:blip r:embed="rId2"/>
                <a:stretch>
                  <a:fillRect l="-2888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C3542-74F9-4803-A7F1-E4E3D704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8D3D5-3081-4739-A066-5278DB7D6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697" y="1954241"/>
            <a:ext cx="446722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2609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A00F1-5571-4CF4-96C2-56B9E1876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Radar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2A558F-1C22-4C57-83B9-A5DAEE9F16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5748137" cy="432981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Radar Equation:  </a:t>
                </a:r>
                <a:r>
                  <a:rPr lang="en-US" dirty="0">
                    <a:solidFill>
                      <a:schemeClr val="tx1"/>
                    </a:solidFill>
                  </a:rPr>
                  <a:t>Ratio of RX to TX power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Proof:  Next slide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Provides basic equation for radar link budgets</a:t>
                </a:r>
              </a:p>
              <a:p>
                <a:r>
                  <a:rPr lang="en-US" dirty="0"/>
                  <a:t>Key points:</a:t>
                </a:r>
              </a:p>
              <a:p>
                <a:pPr lvl="1"/>
                <a:r>
                  <a:rPr lang="en-US" dirty="0"/>
                  <a:t>Power decays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</m:oMath>
                </a14:m>
                <a:endParaRPr lang="es-ES" b="0" dirty="0"/>
              </a:p>
              <a:p>
                <a:pPr lvl="1"/>
                <a:r>
                  <a:rPr lang="en-US" dirty="0"/>
                  <a:t>Much faster than LOS free-space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Remember directivity and RCS depend on angle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2A558F-1C22-4C57-83B9-A5DAEE9F16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5748137" cy="4329817"/>
              </a:xfrm>
              <a:blipFill>
                <a:blip r:embed="rId2"/>
                <a:stretch>
                  <a:fillRect l="-254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C3542-74F9-4803-A7F1-E4E3D704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8D3D5-3081-4739-A066-5278DB7D6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697" y="1954241"/>
            <a:ext cx="4467225" cy="2714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AA36176E-255E-4208-8403-0347768998C0}"/>
                  </a:ext>
                </a:extLst>
              </p:cNvPr>
              <p:cNvSpPr/>
              <p:nvPr/>
            </p:nvSpPr>
            <p:spPr>
              <a:xfrm>
                <a:off x="2122415" y="2052858"/>
                <a:ext cx="3137483" cy="947956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sSub>
                            <m:sSubPr>
                              <m:ctrlP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sSup>
                        <m:sSup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AA36176E-255E-4208-8403-0347768998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415" y="2052858"/>
                <a:ext cx="3137483" cy="94795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57817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A00F1-5571-4CF4-96C2-56B9E1876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the Radar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2A558F-1C22-4C57-83B9-A5DAEE9F16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5748137" cy="432981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Incident density: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bSup>
                          <m:sSub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s-ES" b="0" dirty="0"/>
              </a:p>
              <a:p>
                <a:r>
                  <a:rPr lang="en-US" dirty="0"/>
                  <a:t>Reflected density: </a:t>
                </a:r>
                <a:br>
                  <a:rPr lang="es-E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bSup>
                          <m:sSub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E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Received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s-ES" b="0" dirty="0"/>
              </a:p>
              <a:p>
                <a:r>
                  <a:rPr lang="en-US" dirty="0"/>
                  <a:t>Using antenna-directivity relation: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Therefore: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𝜎</m:t>
                        </m:r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2A558F-1C22-4C57-83B9-A5DAEE9F16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5748137" cy="4329817"/>
              </a:xfrm>
              <a:blipFill>
                <a:blip r:embed="rId2"/>
                <a:stretch>
                  <a:fillRect l="-2545" t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C3542-74F9-4803-A7F1-E4E3D704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8D3D5-3081-4739-A066-5278DB7D6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697" y="1954241"/>
            <a:ext cx="446722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694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BAF82-9215-411A-A7EC-2437520E3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RCS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D450CA-729D-4275-9B4D-2E6585B0A2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97306" y="1744411"/>
                <a:ext cx="6159197" cy="3117507"/>
              </a:xfrm>
            </p:spPr>
            <p:txBody>
              <a:bodyPr/>
              <a:lstStyle/>
              <a:p>
                <a:r>
                  <a:rPr lang="en-US" dirty="0"/>
                  <a:t>Values are often quoted in </a:t>
                </a:r>
                <a:r>
                  <a:rPr lang="en-US" dirty="0" err="1"/>
                  <a:t>dBsm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𝑑𝐵𝑠𝑚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]=10</m:t>
                    </m:r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num>
                              <m:den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sSup>
                                  <m:sSup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D450CA-729D-4275-9B4D-2E6585B0A2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97306" y="1744411"/>
                <a:ext cx="6159197" cy="3117507"/>
              </a:xfrm>
              <a:blipFill>
                <a:blip r:embed="rId2"/>
                <a:stretch>
                  <a:fillRect l="-2376" t="-1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D2B5D4-BE6B-4EE4-83A5-4F506A325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9F8CF3-F2F0-40A6-8BA8-5529FF8E3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231" y="1531515"/>
            <a:ext cx="3457575" cy="3543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6AEBE5-9A7E-4779-83BC-CC65208CA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6490" y="3303164"/>
            <a:ext cx="3381375" cy="2562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D5963A-B605-4CE5-BF8B-659420D42A95}"/>
              </a:ext>
            </a:extLst>
          </p:cNvPr>
          <p:cNvSpPr txBox="1"/>
          <p:nvPr/>
        </p:nvSpPr>
        <p:spPr>
          <a:xfrm>
            <a:off x="1199626" y="5494789"/>
            <a:ext cx="138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Balanis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39F8F2-F562-4357-AD27-2F86A7E96985}"/>
                  </a:ext>
                </a:extLst>
              </p:cNvPr>
              <p:cNvSpPr txBox="1"/>
              <p:nvPr/>
            </p:nvSpPr>
            <p:spPr>
              <a:xfrm>
                <a:off x="9011175" y="3525187"/>
                <a:ext cx="264532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From </a:t>
                </a:r>
                <a:r>
                  <a:rPr lang="en-US" dirty="0" err="1"/>
                  <a:t>RFCafe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Note formulas only true valid in optical range: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Range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s-E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Area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≫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39F8F2-F562-4357-AD27-2F86A7E96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1175" y="3525187"/>
                <a:ext cx="2645328" cy="1754326"/>
              </a:xfrm>
              <a:prstGeom prst="rect">
                <a:avLst/>
              </a:prstGeom>
              <a:blipFill>
                <a:blip r:embed="rId5"/>
                <a:stretch>
                  <a:fillRect l="-1843" t="-1736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61122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C2AED-24A0-4AB0-9358-476A9AFDA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Example</a:t>
            </a:r>
            <a:r>
              <a:rPr lang="es-ES" dirty="0"/>
              <a:t>:  RCS </a:t>
            </a:r>
            <a:r>
              <a:rPr lang="es-ES" dirty="0" err="1"/>
              <a:t>of</a:t>
            </a:r>
            <a:r>
              <a:rPr lang="es-ES" dirty="0"/>
              <a:t> a UAV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29238-90B6-413E-8383-960F6DF8A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322" y="3859681"/>
            <a:ext cx="10119358" cy="2009415"/>
          </a:xfrm>
        </p:spPr>
        <p:txBody>
          <a:bodyPr/>
          <a:lstStyle/>
          <a:p>
            <a:r>
              <a:rPr lang="en-US" dirty="0"/>
              <a:t>Measurements of RCS of commercial UAVs</a:t>
            </a:r>
          </a:p>
          <a:p>
            <a:pPr lvl="1"/>
            <a:r>
              <a:rPr lang="en-US" dirty="0"/>
              <a:t>Use an anechoic chamber (removes reflections)</a:t>
            </a:r>
          </a:p>
          <a:p>
            <a:r>
              <a:rPr lang="en-US" dirty="0"/>
              <a:t>Notice RCS is much larger when facing the drone</a:t>
            </a:r>
          </a:p>
          <a:p>
            <a:r>
              <a:rPr lang="en-US" dirty="0"/>
              <a:t>Very small when seeing drone from side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F1432-F921-4498-B8A9-23C102806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2BFA3-FFD3-45A6-8151-0FF76C971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62" y="1478431"/>
            <a:ext cx="6705600" cy="2381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204D33-4432-4F65-8CF5-6CC7905C5EAD}"/>
              </a:ext>
            </a:extLst>
          </p:cNvPr>
          <p:cNvSpPr txBox="1"/>
          <p:nvPr/>
        </p:nvSpPr>
        <p:spPr>
          <a:xfrm>
            <a:off x="7551691" y="4466814"/>
            <a:ext cx="30268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From</a:t>
            </a:r>
            <a:r>
              <a:rPr lang="es-ES" sz="1400" dirty="0"/>
              <a:t> </a:t>
            </a:r>
            <a:r>
              <a:rPr lang="en-US" sz="1400" dirty="0" err="1"/>
              <a:t>Semkin</a:t>
            </a:r>
            <a:r>
              <a:rPr lang="en-US" sz="1400" dirty="0"/>
              <a:t>, </a:t>
            </a:r>
            <a:r>
              <a:rPr lang="en-US" sz="1400" dirty="0" err="1"/>
              <a:t>Vasilii</a:t>
            </a:r>
            <a:r>
              <a:rPr lang="en-US" sz="1400" dirty="0"/>
              <a:t>, et al. "Analyzing Radar Cross Section signatures of diverse drone models at </a:t>
            </a:r>
            <a:r>
              <a:rPr lang="en-US" sz="1400" dirty="0" err="1"/>
              <a:t>mmWave</a:t>
            </a:r>
            <a:r>
              <a:rPr lang="en-US" sz="1400" dirty="0"/>
              <a:t> frequencies." </a:t>
            </a:r>
            <a:r>
              <a:rPr lang="en-US" sz="1400" i="1" dirty="0"/>
              <a:t>IEEE Access</a:t>
            </a:r>
            <a:r>
              <a:rPr lang="en-US" sz="1400" dirty="0"/>
              <a:t> (2020).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006494-2D9F-4663-87DA-24B42AFFF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994" y="1736996"/>
            <a:ext cx="3026827" cy="226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047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Propagation Loss with Reflections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097279" y="3412098"/>
                <a:ext cx="9699351" cy="245530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 free space, we saw power density decays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Due to ground reflections, power decays faster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aseline="30000" dirty="0"/>
              </a:p>
              <a:p>
                <a:r>
                  <a:rPr lang="en-US" dirty="0"/>
                  <a:t>For d large, decays as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=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path loss exponent</a:t>
                </a:r>
                <a:r>
                  <a:rPr lang="en-US" dirty="0"/>
                  <a:t>.  </a:t>
                </a:r>
              </a:p>
              <a:p>
                <a:pPr lvl="1"/>
                <a:r>
                  <a:rPr lang="en-US" dirty="0">
                    <a:latin typeface="Symbol" pitchFamily="18" charset="2"/>
                  </a:rPr>
                  <a:t>a</a:t>
                </a:r>
                <a:r>
                  <a:rPr lang="en-US" dirty="0"/>
                  <a:t> has been observed from 1.5 to 5.5, but usu. btw 3 and 5.</a:t>
                </a:r>
              </a:p>
              <a:p>
                <a:r>
                  <a:rPr lang="en-US" dirty="0"/>
                  <a:t>For single ground reflection, can show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=4.</a:t>
                </a:r>
              </a:p>
              <a:p>
                <a:pPr lvl="1"/>
                <a:r>
                  <a:rPr lang="en-US" dirty="0"/>
                  <a:t>Based on reflected wave canceling direct wave</a:t>
                </a:r>
              </a:p>
              <a:p>
                <a:pPr lvl="1"/>
                <a:r>
                  <a:rPr lang="en-US" dirty="0"/>
                  <a:t>See </a:t>
                </a:r>
                <a:r>
                  <a:rPr lang="en-US" dirty="0">
                    <a:hlinkClick r:id="rId2"/>
                  </a:rPr>
                  <a:t>www.wiley.com/go/molisch</a:t>
                </a:r>
                <a:r>
                  <a:rPr lang="en-US" dirty="0"/>
                  <a:t> Appendix 4-A 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097279" y="3412098"/>
                <a:ext cx="9699351" cy="2455302"/>
              </a:xfrm>
              <a:blipFill>
                <a:blip r:embed="rId3"/>
                <a:stretch>
                  <a:fillRect l="-1383" t="-3226" b="-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22717" y="1462312"/>
            <a:ext cx="3816096" cy="19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C375844-5E39-4F1A-B4E1-F7B6E15A41BA}"/>
                  </a:ext>
                </a:extLst>
              </p:cNvPr>
              <p:cNvSpPr/>
              <p:nvPr/>
            </p:nvSpPr>
            <p:spPr>
              <a:xfrm>
                <a:off x="7735846" y="2616446"/>
                <a:ext cx="1917513" cy="6975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𝑡𝑥</m:t>
                              </m:r>
                            </m:sub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C375844-5E39-4F1A-B4E1-F7B6E15A41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5846" y="2616446"/>
                <a:ext cx="1917513" cy="6975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98754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Path Loss Exponent, Coverage &amp; Interference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For coverage-limited systems, low </a:t>
                </a:r>
                <a:r>
                  <a:rPr lang="en-US" dirty="0">
                    <a:latin typeface="Symbol" pitchFamily="18" charset="2"/>
                  </a:rPr>
                  <a:t>a</a:t>
                </a:r>
                <a:r>
                  <a:rPr lang="en-US" dirty="0"/>
                  <a:t> is good</a:t>
                </a:r>
              </a:p>
              <a:p>
                <a:pPr lvl="1"/>
                <a:r>
                  <a:rPr lang="en-US" dirty="0"/>
                  <a:t>Power decays slower =&gt; signals have greater range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For interference-limited systems, high </a:t>
                </a:r>
                <a:r>
                  <a:rPr lang="en-US" dirty="0">
                    <a:latin typeface="Symbol" pitchFamily="18" charset="2"/>
                  </a:rPr>
                  <a:t>a</a:t>
                </a:r>
                <a:r>
                  <a:rPr lang="en-US" dirty="0"/>
                  <a:t> is good</a:t>
                </a:r>
              </a:p>
              <a:p>
                <a:pPr lvl="1"/>
                <a:r>
                  <a:rPr lang="en-US" dirty="0"/>
                  <a:t>Ex:  If thermal noise is negligible: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𝑆𝐼𝑁𝑅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𝑛𝑜𝑖𝑠𝑒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4g-cell-tow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893" y="4704414"/>
            <a:ext cx="609600" cy="912368"/>
          </a:xfrm>
          <a:prstGeom prst="rect">
            <a:avLst/>
          </a:prstGeom>
        </p:spPr>
      </p:pic>
      <p:pic>
        <p:nvPicPr>
          <p:cNvPr id="6" name="Picture 19" descr="MCj0424228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7193" y="4722779"/>
            <a:ext cx="300892" cy="609600"/>
          </a:xfrm>
          <a:prstGeom prst="rect">
            <a:avLst/>
          </a:prstGeom>
          <a:noFill/>
        </p:spPr>
      </p:pic>
      <p:pic>
        <p:nvPicPr>
          <p:cNvPr id="7" name="Picture 6" descr="4g-cell-tow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793" y="4704414"/>
            <a:ext cx="609600" cy="912368"/>
          </a:xfrm>
          <a:prstGeom prst="rect">
            <a:avLst/>
          </a:prstGeom>
        </p:spPr>
      </p:pic>
      <p:cxnSp>
        <p:nvCxnSpPr>
          <p:cNvPr id="9" name="Straight Arrow Connector 8"/>
          <p:cNvCxnSpPr>
            <a:endCxn id="6" idx="1"/>
          </p:cNvCxnSpPr>
          <p:nvPr/>
        </p:nvCxnSpPr>
        <p:spPr>
          <a:xfrm flipV="1">
            <a:off x="3777493" y="5027580"/>
            <a:ext cx="1409700" cy="204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777494" y="4381249"/>
            <a:ext cx="1489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Desired signal</a:t>
            </a:r>
          </a:p>
          <a:p>
            <a:r>
              <a:rPr lang="en-US" dirty="0"/>
              <a:t>Dist = d1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96794" y="4381249"/>
            <a:ext cx="1766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Interfering signal</a:t>
            </a:r>
          </a:p>
          <a:p>
            <a:r>
              <a:rPr lang="en-US" dirty="0"/>
              <a:t>Dist = d2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rot="10800000" flipV="1">
            <a:off x="5488085" y="5027578"/>
            <a:ext cx="2213708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724227" y="5179979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93853" y="5124276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</a:t>
            </a:r>
          </a:p>
        </p:txBody>
      </p:sp>
    </p:spTree>
    <p:extLst>
      <p:ext uri="{BB962C8B-B14F-4D97-AF65-F5344CB8AC3E}">
        <p14:creationId xmlns:p14="http://schemas.microsoft.com/office/powerpoint/2010/main" val="38288260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Diffraction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519956" y="1694576"/>
            <a:ext cx="6543413" cy="4325224"/>
          </a:xfrm>
        </p:spPr>
        <p:txBody>
          <a:bodyPr>
            <a:normAutofit/>
          </a:bodyPr>
          <a:lstStyle/>
          <a:p>
            <a:r>
              <a:rPr lang="en-US" dirty="0"/>
              <a:t>Interfering objects (IOs) do not result in sharp shadows.</a:t>
            </a:r>
          </a:p>
          <a:p>
            <a:pPr lvl="1"/>
            <a:r>
              <a:rPr lang="en-US" dirty="0"/>
              <a:t>Due to wave nature of EM radiation</a:t>
            </a:r>
          </a:p>
          <a:p>
            <a:pPr lvl="1"/>
            <a:r>
              <a:rPr lang="en-US" dirty="0"/>
              <a:t>Simple ray model is not correct.</a:t>
            </a:r>
          </a:p>
          <a:p>
            <a:r>
              <a:rPr lang="en-US" dirty="0"/>
              <a:t>Waves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diffract</a:t>
            </a:r>
            <a:r>
              <a:rPr lang="en-US" dirty="0"/>
              <a:t> at IO boundaries, </a:t>
            </a:r>
          </a:p>
          <a:p>
            <a:pPr lvl="1"/>
            <a:r>
              <a:rPr lang="en-US" dirty="0"/>
              <a:t>Intensity after IO can be stronger in parts than with no IO!</a:t>
            </a:r>
          </a:p>
        </p:txBody>
      </p:sp>
      <p:pic>
        <p:nvPicPr>
          <p:cNvPr id="5" name="Picture 4" descr="diffraction_patter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327" y="1767981"/>
            <a:ext cx="4181475" cy="351472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>
                <a:latin typeface="Times New Roman"/>
                <a:cs typeface="Times New Roman"/>
              </a:rPr>
              <a:t>48</a:t>
            </a:fld>
            <a:endParaRPr lang="en-US" dirty="0">
              <a:latin typeface="Times New Roman"/>
              <a:cs typeface="Times New Roman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1671646"/>
            <a:ext cx="6035494" cy="1721702"/>
            <a:chOff x="4299" y="1382231"/>
            <a:chExt cx="6035494" cy="1721702"/>
          </a:xfrm>
        </p:grpSpPr>
        <p:cxnSp>
          <p:nvCxnSpPr>
            <p:cNvPr id="120" name="Straight Connector 119"/>
            <p:cNvCxnSpPr/>
            <p:nvPr/>
          </p:nvCxnSpPr>
          <p:spPr>
            <a:xfrm>
              <a:off x="598907" y="1450145"/>
              <a:ext cx="0" cy="8574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5599559" y="1438079"/>
              <a:ext cx="0" cy="107251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1587383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2088905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2590428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3091951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3593473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4094996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4596519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5098041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>
              <a:off x="1085860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130"/>
            <p:cNvSpPr txBox="1"/>
            <p:nvPr/>
          </p:nvSpPr>
          <p:spPr>
            <a:xfrm>
              <a:off x="854066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0.5 m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1355588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1.0 m</a:t>
              </a: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1857111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1.5 m</a:t>
              </a: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2358634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2.0 m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2860156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2.5 m</a:t>
              </a: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3361679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3.0 m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863202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3.5 m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4364724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4.0 m</a:t>
              </a: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4866247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4.5 m</a:t>
              </a:r>
            </a:p>
          </p:txBody>
        </p:sp>
        <p:cxnSp>
          <p:nvCxnSpPr>
            <p:cNvPr id="140" name="Straight Arrow Connector 139"/>
            <p:cNvCxnSpPr/>
            <p:nvPr/>
          </p:nvCxnSpPr>
          <p:spPr>
            <a:xfrm>
              <a:off x="584338" y="1450145"/>
              <a:ext cx="5015221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/>
            <p:cNvSpPr txBox="1"/>
            <p:nvPr/>
          </p:nvSpPr>
          <p:spPr>
            <a:xfrm>
              <a:off x="2732661" y="1382231"/>
              <a:ext cx="449162" cy="297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33" b="1" dirty="0">
                  <a:solidFill>
                    <a:srgbClr val="FF0000"/>
                  </a:solidFill>
                </a:rPr>
                <a:t>5 m</a:t>
              </a:r>
            </a:p>
          </p:txBody>
        </p:sp>
        <p:sp>
          <p:nvSpPr>
            <p:cNvPr id="142" name="Isosceles Triangle 141"/>
            <p:cNvSpPr/>
            <p:nvPr/>
          </p:nvSpPr>
          <p:spPr>
            <a:xfrm rot="16620000">
              <a:off x="363873" y="1833760"/>
              <a:ext cx="150019" cy="276745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scene3d>
              <a:camera prst="isometricOffAxis1Right"/>
              <a:lightRig rig="threePt" dir="t"/>
            </a:scene3d>
            <a:sp3d extrusionH="266700" contourW="6350"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43" name="Isosceles Triangle 142"/>
            <p:cNvSpPr/>
            <p:nvPr/>
          </p:nvSpPr>
          <p:spPr>
            <a:xfrm rot="16680000" flipV="1">
              <a:off x="5787813" y="1749709"/>
              <a:ext cx="150019" cy="276745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scene3d>
              <a:camera prst="isometricOffAxis1Right"/>
              <a:lightRig rig="threePt" dir="t"/>
            </a:scene3d>
            <a:sp3d extrusionH="266700" contourW="6350"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4299" y="2142608"/>
              <a:ext cx="470000" cy="420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33" b="1" dirty="0">
                  <a:solidFill>
                    <a:srgbClr val="FF0000"/>
                  </a:solidFill>
                </a:rPr>
                <a:t>TX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5550557" y="2081917"/>
              <a:ext cx="489236" cy="420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33" b="1" dirty="0">
                  <a:solidFill>
                    <a:srgbClr val="FF0000"/>
                  </a:solidFill>
                </a:rPr>
                <a:t>RX</a:t>
              </a:r>
            </a:p>
          </p:txBody>
        </p:sp>
        <p:sp>
          <p:nvSpPr>
            <p:cNvPr id="146" name="Oval 145"/>
            <p:cNvSpPr/>
            <p:nvPr/>
          </p:nvSpPr>
          <p:spPr>
            <a:xfrm>
              <a:off x="989099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41</a:t>
              </a:r>
            </a:p>
          </p:txBody>
        </p:sp>
        <p:sp>
          <p:nvSpPr>
            <p:cNvPr id="147" name="Oval 146"/>
            <p:cNvSpPr/>
            <p:nvPr/>
          </p:nvSpPr>
          <p:spPr>
            <a:xfrm>
              <a:off x="1491287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42</a:t>
              </a:r>
            </a:p>
          </p:txBody>
        </p:sp>
        <p:sp>
          <p:nvSpPr>
            <p:cNvPr id="148" name="Oval 147"/>
            <p:cNvSpPr/>
            <p:nvPr/>
          </p:nvSpPr>
          <p:spPr>
            <a:xfrm>
              <a:off x="1993475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43</a:t>
              </a:r>
            </a:p>
          </p:txBody>
        </p:sp>
        <p:sp>
          <p:nvSpPr>
            <p:cNvPr id="149" name="Oval 148"/>
            <p:cNvSpPr/>
            <p:nvPr/>
          </p:nvSpPr>
          <p:spPr>
            <a:xfrm>
              <a:off x="2495663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44</a:t>
              </a:r>
            </a:p>
          </p:txBody>
        </p:sp>
        <p:sp>
          <p:nvSpPr>
            <p:cNvPr id="150" name="Oval 149"/>
            <p:cNvSpPr/>
            <p:nvPr/>
          </p:nvSpPr>
          <p:spPr>
            <a:xfrm>
              <a:off x="2997851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45</a:t>
              </a:r>
            </a:p>
          </p:txBody>
        </p:sp>
        <p:sp>
          <p:nvSpPr>
            <p:cNvPr id="151" name="Oval 150"/>
            <p:cNvSpPr/>
            <p:nvPr/>
          </p:nvSpPr>
          <p:spPr>
            <a:xfrm>
              <a:off x="3500039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46</a:t>
              </a:r>
            </a:p>
          </p:txBody>
        </p:sp>
        <p:sp>
          <p:nvSpPr>
            <p:cNvPr id="152" name="Oval 151"/>
            <p:cNvSpPr/>
            <p:nvPr/>
          </p:nvSpPr>
          <p:spPr>
            <a:xfrm>
              <a:off x="4002227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47</a:t>
              </a:r>
            </a:p>
          </p:txBody>
        </p:sp>
        <p:sp>
          <p:nvSpPr>
            <p:cNvPr id="153" name="Oval 152"/>
            <p:cNvSpPr/>
            <p:nvPr/>
          </p:nvSpPr>
          <p:spPr>
            <a:xfrm>
              <a:off x="4504415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48</a:t>
              </a:r>
            </a:p>
          </p:txBody>
        </p:sp>
        <p:sp>
          <p:nvSpPr>
            <p:cNvPr id="154" name="Oval 153"/>
            <p:cNvSpPr/>
            <p:nvPr/>
          </p:nvSpPr>
          <p:spPr>
            <a:xfrm>
              <a:off x="5006601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49</a:t>
              </a:r>
            </a:p>
          </p:txBody>
        </p:sp>
        <p:pic>
          <p:nvPicPr>
            <p:cNvPr id="15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252507" y="2130628"/>
              <a:ext cx="205205" cy="9733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56" name="Straight Arrow Connector 155"/>
            <p:cNvCxnSpPr/>
            <p:nvPr/>
          </p:nvCxnSpPr>
          <p:spPr>
            <a:xfrm flipV="1">
              <a:off x="1582727" y="2466558"/>
              <a:ext cx="0" cy="316497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919" y="1520491"/>
            <a:ext cx="5721892" cy="45429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31768" y="5417562"/>
            <a:ext cx="44417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G. R. MacCartney, Jr., S. Deng, S. Sun, and T. S. Rappaport, “73 GHz Millimeter-Wave Human Blockage and Dynamic Measurements,” IEEE VTC 2016</a:t>
            </a:r>
          </a:p>
        </p:txBody>
      </p:sp>
      <p:sp>
        <p:nvSpPr>
          <p:cNvPr id="44" name="Content Placeholder 3"/>
          <p:cNvSpPr>
            <a:spLocks noGrp="1"/>
          </p:cNvSpPr>
          <p:nvPr>
            <p:ph sz="quarter" idx="1"/>
          </p:nvPr>
        </p:nvSpPr>
        <p:spPr>
          <a:xfrm>
            <a:off x="434583" y="3601424"/>
            <a:ext cx="5998776" cy="1799517"/>
          </a:xfrm>
        </p:spPr>
        <p:txBody>
          <a:bodyPr>
            <a:normAutofit/>
          </a:bodyPr>
          <a:lstStyle/>
          <a:p>
            <a:r>
              <a:rPr lang="en-US" dirty="0"/>
              <a:t>Between 25 and 40 dB blockage</a:t>
            </a:r>
          </a:p>
          <a:p>
            <a:pPr lvl="1"/>
            <a:r>
              <a:rPr lang="en-US" dirty="0"/>
              <a:t>Depends on distance </a:t>
            </a:r>
          </a:p>
          <a:p>
            <a:r>
              <a:rPr lang="en-US" dirty="0"/>
              <a:t>Total power predicted by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knife edge diffraction</a:t>
            </a:r>
          </a:p>
          <a:p>
            <a:r>
              <a:rPr lang="en-US" dirty="0"/>
              <a:t>Piecewise linear model used by 3GPP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C7D6F68-F190-45FF-87CC-CD2DE5BD4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Blocking at 73GHz Example</a:t>
            </a:r>
          </a:p>
        </p:txBody>
      </p:sp>
    </p:spTree>
    <p:extLst>
      <p:ext uri="{BB962C8B-B14F-4D97-AF65-F5344CB8AC3E}">
        <p14:creationId xmlns:p14="http://schemas.microsoft.com/office/powerpoint/2010/main" val="8336579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 Waves Have Many Paths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5" name="Picture 4" descr="multipath_propagati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23075" y="2534875"/>
            <a:ext cx="4634407" cy="2347090"/>
          </a:xfrm>
          <a:prstGeom prst="rect">
            <a:avLst/>
          </a:prstGeom>
          <a:noFill/>
        </p:spPr>
      </p:pic>
      <p:pic>
        <p:nvPicPr>
          <p:cNvPr id="6" name="Picture 5" descr="Image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0205" y="2790692"/>
            <a:ext cx="5406705" cy="209127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BD64F-857F-4E41-B089-388A1BC85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“Noise”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40218-B98A-4085-A07F-A288608D8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Internal / thermal noise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From imperfections in the receiver</a:t>
            </a:r>
          </a:p>
          <a:p>
            <a:pPr lvl="1"/>
            <a:r>
              <a:rPr lang="en-US" dirty="0"/>
              <a:t>Thermal noise:  From random fluctuations of electrons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Distortions:</a:t>
            </a:r>
          </a:p>
          <a:p>
            <a:pPr lvl="1"/>
            <a:r>
              <a:rPr lang="en-US" dirty="0"/>
              <a:t>Phase noise, quantization, channel estimation errors</a:t>
            </a:r>
          </a:p>
          <a:p>
            <a:pPr lvl="1"/>
            <a:r>
              <a:rPr lang="en-US" dirty="0"/>
              <a:t>Not really noise, but sometimes modeled as noise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External Interference</a:t>
            </a:r>
          </a:p>
          <a:p>
            <a:pPr lvl="1"/>
            <a:r>
              <a:rPr lang="en-US" dirty="0"/>
              <a:t>Signals from other sources</a:t>
            </a:r>
          </a:p>
          <a:p>
            <a:pPr lvl="1"/>
            <a:r>
              <a:rPr lang="en-US" dirty="0"/>
              <a:t>In-band:  Transmitters in the same frequency</a:t>
            </a:r>
            <a:br>
              <a:rPr lang="en-US" dirty="0"/>
            </a:br>
            <a:r>
              <a:rPr lang="en-US" dirty="0"/>
              <a:t>Ex:  Multiple devices in a cellular band</a:t>
            </a:r>
          </a:p>
          <a:p>
            <a:pPr lvl="1"/>
            <a:r>
              <a:rPr lang="en-US" dirty="0"/>
              <a:t>Out-of-band:  From leakage out of carrier</a:t>
            </a:r>
          </a:p>
          <a:p>
            <a:pPr lvl="1"/>
            <a:r>
              <a:rPr lang="en-US" dirty="0"/>
              <a:t>Some texts do not consider “interference” as noise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5C428-781B-4A3D-8BDD-647AAD2A7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pic>
        <p:nvPicPr>
          <p:cNvPr id="3074" name="Picture 2" descr="Image result for wireless interference">
            <a:extLst>
              <a:ext uri="{FF2B5EF4-FFF2-40B4-BE49-F238E27FC236}">
                <a16:creationId xmlns:a16="http://schemas.microsoft.com/office/drawing/2014/main" id="{E606469C-B393-431E-B8D2-B337B97F4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246" y="2581275"/>
            <a:ext cx="2695575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2147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58B32-40EB-4A7E-A1A3-9C3DB7916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EBF8F-9EA4-4B72-87A8-8C0DDD427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39279"/>
            <a:ext cx="3521915" cy="4329817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WiFi</a:t>
            </a:r>
            <a:r>
              <a:rPr lang="en-US" dirty="0"/>
              <a:t> access point is located as marked.</a:t>
            </a:r>
          </a:p>
          <a:p>
            <a:r>
              <a:rPr lang="en-US" dirty="0"/>
              <a:t>Find locations where each of the following types of paths could be received.  Also, draw the path:</a:t>
            </a:r>
          </a:p>
          <a:p>
            <a:pPr lvl="1"/>
            <a:r>
              <a:rPr lang="en-US" dirty="0"/>
              <a:t>Direct LOS</a:t>
            </a:r>
          </a:p>
          <a:p>
            <a:pPr lvl="1"/>
            <a:r>
              <a:rPr lang="en-US" dirty="0"/>
              <a:t>Reflected path one bounce</a:t>
            </a:r>
          </a:p>
          <a:p>
            <a:pPr lvl="1"/>
            <a:r>
              <a:rPr lang="en-US" dirty="0"/>
              <a:t>Reflected path two bounces</a:t>
            </a:r>
          </a:p>
          <a:p>
            <a:pPr lvl="1"/>
            <a:r>
              <a:rPr lang="en-US" dirty="0"/>
              <a:t>Diffracted path</a:t>
            </a:r>
          </a:p>
          <a:p>
            <a:pPr lvl="1"/>
            <a:r>
              <a:rPr lang="en-US" dirty="0"/>
              <a:t>Transmission through wall or window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1CC38-DFF5-412C-B4AE-A9C8FDBAE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  <p:pic>
        <p:nvPicPr>
          <p:cNvPr id="1026" name="Picture 2" descr="Image result for floor plan">
            <a:extLst>
              <a:ext uri="{FF2B5EF4-FFF2-40B4-BE49-F238E27FC236}">
                <a16:creationId xmlns:a16="http://schemas.microsoft.com/office/drawing/2014/main" id="{14B303E4-197A-4D7A-8F8A-B9A03936E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144" y="1595686"/>
            <a:ext cx="6577536" cy="432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D84CCB0-A9EC-4A85-984D-D762B05B688C}"/>
              </a:ext>
            </a:extLst>
          </p:cNvPr>
          <p:cNvSpPr/>
          <p:nvPr/>
        </p:nvSpPr>
        <p:spPr>
          <a:xfrm>
            <a:off x="9815198" y="4311821"/>
            <a:ext cx="95917" cy="959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B32521-ADE1-4EFE-A707-E8584D60F992}"/>
              </a:ext>
            </a:extLst>
          </p:cNvPr>
          <p:cNvSpPr txBox="1"/>
          <p:nvPr/>
        </p:nvSpPr>
        <p:spPr>
          <a:xfrm>
            <a:off x="8893787" y="4175113"/>
            <a:ext cx="90601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WiFi</a:t>
            </a:r>
            <a:r>
              <a:rPr lang="en-US" dirty="0">
                <a:solidFill>
                  <a:srgbClr val="FF0000"/>
                </a:solidFill>
              </a:rPr>
              <a:t> AP</a:t>
            </a:r>
          </a:p>
        </p:txBody>
      </p:sp>
    </p:spTree>
    <p:extLst>
      <p:ext uri="{BB962C8B-B14F-4D97-AF65-F5344CB8AC3E}">
        <p14:creationId xmlns:p14="http://schemas.microsoft.com/office/powerpoint/2010/main" val="16414649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58B32-40EB-4A7E-A1A3-9C3DB7916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EBF8F-9EA4-4B72-87A8-8C0DDD427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39279"/>
            <a:ext cx="3521915" cy="4329817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WiFi</a:t>
            </a:r>
            <a:r>
              <a:rPr lang="en-US" dirty="0"/>
              <a:t> access point is located as marked.</a:t>
            </a:r>
          </a:p>
          <a:p>
            <a:r>
              <a:rPr lang="en-US" dirty="0"/>
              <a:t>Find locations where each of the following types of paths could be received.  Also, draw the path: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Direct LOS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Reflected path one bounce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Reflected path two bounces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Diffracted path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Transmission through wall or window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1CC38-DFF5-412C-B4AE-A9C8FDBAE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51</a:t>
            </a:fld>
            <a:endParaRPr lang="en-US" dirty="0"/>
          </a:p>
        </p:txBody>
      </p:sp>
      <p:pic>
        <p:nvPicPr>
          <p:cNvPr id="1026" name="Picture 2" descr="Image result for floor plan">
            <a:extLst>
              <a:ext uri="{FF2B5EF4-FFF2-40B4-BE49-F238E27FC236}">
                <a16:creationId xmlns:a16="http://schemas.microsoft.com/office/drawing/2014/main" id="{14B303E4-197A-4D7A-8F8A-B9A03936E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144" y="1595686"/>
            <a:ext cx="6577536" cy="432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D84CCB0-A9EC-4A85-984D-D762B05B688C}"/>
              </a:ext>
            </a:extLst>
          </p:cNvPr>
          <p:cNvSpPr/>
          <p:nvPr/>
        </p:nvSpPr>
        <p:spPr>
          <a:xfrm>
            <a:off x="9815198" y="4311821"/>
            <a:ext cx="95917" cy="959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250F16E-D5AA-4C2F-9C7C-74EB6E96DE47}"/>
              </a:ext>
            </a:extLst>
          </p:cNvPr>
          <p:cNvSpPr/>
          <p:nvPr/>
        </p:nvSpPr>
        <p:spPr>
          <a:xfrm>
            <a:off x="8734633" y="4971566"/>
            <a:ext cx="95917" cy="959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5827C9-C48B-434B-BB04-9D9EFAA5A70F}"/>
              </a:ext>
            </a:extLst>
          </p:cNvPr>
          <p:cNvCxnSpPr>
            <a:cxnSpLocks/>
            <a:endCxn id="8" idx="7"/>
          </p:cNvCxnSpPr>
          <p:nvPr/>
        </p:nvCxnSpPr>
        <p:spPr>
          <a:xfrm flipH="1">
            <a:off x="8816503" y="4407737"/>
            <a:ext cx="998695" cy="577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3D87FE-03EA-46E4-81C5-81CA03B3F419}"/>
              </a:ext>
            </a:extLst>
          </p:cNvPr>
          <p:cNvCxnSpPr>
            <a:cxnSpLocks/>
          </p:cNvCxnSpPr>
          <p:nvPr/>
        </p:nvCxnSpPr>
        <p:spPr>
          <a:xfrm flipH="1">
            <a:off x="9120854" y="3585296"/>
            <a:ext cx="341711" cy="627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BE568690-2558-4E98-BE34-45701612BD43}"/>
              </a:ext>
            </a:extLst>
          </p:cNvPr>
          <p:cNvSpPr/>
          <p:nvPr/>
        </p:nvSpPr>
        <p:spPr>
          <a:xfrm>
            <a:off x="9031605" y="4180335"/>
            <a:ext cx="95917" cy="959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9C9BCE-28E5-44E4-9C06-AA3347C60068}"/>
              </a:ext>
            </a:extLst>
          </p:cNvPr>
          <p:cNvCxnSpPr>
            <a:cxnSpLocks/>
          </p:cNvCxnSpPr>
          <p:nvPr/>
        </p:nvCxnSpPr>
        <p:spPr>
          <a:xfrm flipH="1" flipV="1">
            <a:off x="9462565" y="3569832"/>
            <a:ext cx="352634" cy="756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5DCF7F-C7B6-4037-AAB4-B6130FDA1F63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8908741" y="3592668"/>
            <a:ext cx="920504" cy="73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799C387-BC34-40D4-ADA5-C561A8F99AB9}"/>
              </a:ext>
            </a:extLst>
          </p:cNvPr>
          <p:cNvCxnSpPr>
            <a:cxnSpLocks/>
          </p:cNvCxnSpPr>
          <p:nvPr/>
        </p:nvCxnSpPr>
        <p:spPr>
          <a:xfrm flipH="1" flipV="1">
            <a:off x="8601259" y="2807117"/>
            <a:ext cx="324598" cy="785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AE3DD559-585C-41BA-A0EB-25869101BEE4}"/>
              </a:ext>
            </a:extLst>
          </p:cNvPr>
          <p:cNvSpPr/>
          <p:nvPr/>
        </p:nvSpPr>
        <p:spPr>
          <a:xfrm>
            <a:off x="8553300" y="2711201"/>
            <a:ext cx="95917" cy="959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FA12C39-F957-4325-8A5B-70263438E62E}"/>
              </a:ext>
            </a:extLst>
          </p:cNvPr>
          <p:cNvCxnSpPr>
            <a:cxnSpLocks/>
          </p:cNvCxnSpPr>
          <p:nvPr/>
        </p:nvCxnSpPr>
        <p:spPr>
          <a:xfrm flipV="1">
            <a:off x="9890262" y="3687036"/>
            <a:ext cx="280694" cy="659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59BDBDA-FD5F-4B74-B23D-61A3839265E6}"/>
              </a:ext>
            </a:extLst>
          </p:cNvPr>
          <p:cNvCxnSpPr>
            <a:cxnSpLocks/>
          </p:cNvCxnSpPr>
          <p:nvPr/>
        </p:nvCxnSpPr>
        <p:spPr>
          <a:xfrm flipH="1" flipV="1">
            <a:off x="9797609" y="3199893"/>
            <a:ext cx="373347" cy="534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FE20C6A-1B03-44F7-9EB3-E357200FF8E3}"/>
              </a:ext>
            </a:extLst>
          </p:cNvPr>
          <p:cNvCxnSpPr>
            <a:cxnSpLocks/>
          </p:cNvCxnSpPr>
          <p:nvPr/>
        </p:nvCxnSpPr>
        <p:spPr>
          <a:xfrm flipV="1">
            <a:off x="9813955" y="2931023"/>
            <a:ext cx="165644" cy="268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881A3F0-E12A-419C-BDBB-E5DCB6FC6EF4}"/>
              </a:ext>
            </a:extLst>
          </p:cNvPr>
          <p:cNvSpPr/>
          <p:nvPr/>
        </p:nvSpPr>
        <p:spPr>
          <a:xfrm>
            <a:off x="9931640" y="2861636"/>
            <a:ext cx="95917" cy="959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44F6B17-6762-4E29-8177-68B71EDF3B51}"/>
              </a:ext>
            </a:extLst>
          </p:cNvPr>
          <p:cNvSpPr/>
          <p:nvPr/>
        </p:nvSpPr>
        <p:spPr>
          <a:xfrm>
            <a:off x="10562904" y="4311821"/>
            <a:ext cx="95917" cy="959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26DCCAD-C35C-4C45-99F4-0E5CDA35410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9911115" y="4359779"/>
            <a:ext cx="6669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3AEB792-4E30-43F3-9B0D-80CB0F2A6A2C}"/>
              </a:ext>
            </a:extLst>
          </p:cNvPr>
          <p:cNvSpPr txBox="1"/>
          <p:nvPr/>
        </p:nvSpPr>
        <p:spPr>
          <a:xfrm>
            <a:off x="8482705" y="486563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807B653-5864-4DF2-93C0-2661F7817EAA}"/>
              </a:ext>
            </a:extLst>
          </p:cNvPr>
          <p:cNvSpPr txBox="1"/>
          <p:nvPr/>
        </p:nvSpPr>
        <p:spPr>
          <a:xfrm>
            <a:off x="8843386" y="415793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DBFF04-15DB-41BF-A189-93168AB3346F}"/>
              </a:ext>
            </a:extLst>
          </p:cNvPr>
          <p:cNvSpPr txBox="1"/>
          <p:nvPr/>
        </p:nvSpPr>
        <p:spPr>
          <a:xfrm>
            <a:off x="9968551" y="264016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DD16225-197B-45FF-A83D-29EF55A9B411}"/>
              </a:ext>
            </a:extLst>
          </p:cNvPr>
          <p:cNvSpPr txBox="1"/>
          <p:nvPr/>
        </p:nvSpPr>
        <p:spPr>
          <a:xfrm>
            <a:off x="8360305" y="243680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6EAED77-7B02-4DCF-B65B-8235B070135C}"/>
              </a:ext>
            </a:extLst>
          </p:cNvPr>
          <p:cNvSpPr txBox="1"/>
          <p:nvPr/>
        </p:nvSpPr>
        <p:spPr>
          <a:xfrm>
            <a:off x="10593450" y="435908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126230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Noise and Interference</a:t>
            </a:r>
          </a:p>
          <a:p>
            <a:r>
              <a:rPr lang="en-US" dirty="0"/>
              <a:t>Communication Requirements and Link Budget Analysis </a:t>
            </a:r>
          </a:p>
          <a:p>
            <a:r>
              <a:rPr lang="en-US" dirty="0"/>
              <a:t>Non-LOS Propagation</a:t>
            </a:r>
          </a:p>
          <a:p>
            <a:r>
              <a:rPr lang="en-US" dirty="0"/>
              <a:t>Statistical Models for Path Loss</a:t>
            </a:r>
          </a:p>
          <a:p>
            <a:r>
              <a:rPr lang="en-US" dirty="0"/>
              <a:t>Demo:  Estimating Rates with a 3GPP model</a:t>
            </a:r>
          </a:p>
          <a:p>
            <a:pPr lvl="1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482988" y="2825739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687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Path Loss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213607" y="1534543"/>
            <a:ext cx="7772400" cy="1524000"/>
          </a:xfrm>
        </p:spPr>
        <p:txBody>
          <a:bodyPr/>
          <a:lstStyle/>
          <a:p>
            <a:r>
              <a:rPr lang="en-US" dirty="0"/>
              <a:t>Path loss is a complex function of environment</a:t>
            </a:r>
          </a:p>
          <a:p>
            <a:r>
              <a:rPr lang="en-US" dirty="0"/>
              <a:t>Varies with distance, obstacles, reflections …</a:t>
            </a:r>
          </a:p>
          <a:p>
            <a:r>
              <a:rPr lang="en-US" dirty="0"/>
              <a:t>Site specific path loss can be predicted with ray tracing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1" y="3352801"/>
            <a:ext cx="2714625" cy="1685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1" y="3488785"/>
            <a:ext cx="3000375" cy="152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76600" y="5371044"/>
            <a:ext cx="4156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Outputs of commercial </a:t>
            </a:r>
            <a:r>
              <a:rPr lang="en-US" dirty="0" err="1"/>
              <a:t>WinProp</a:t>
            </a:r>
            <a:r>
              <a:rPr lang="en-US" dirty="0"/>
              <a:t> ray tracer</a:t>
            </a:r>
          </a:p>
        </p:txBody>
      </p:sp>
    </p:spTree>
    <p:extLst>
      <p:ext uri="{BB962C8B-B14F-4D97-AF65-F5344CB8AC3E}">
        <p14:creationId xmlns:p14="http://schemas.microsoft.com/office/powerpoint/2010/main" val="31480582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Path Loss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Model path loss as a random variable</a:t>
            </a:r>
          </a:p>
          <a:p>
            <a:r>
              <a:rPr lang="en-US" dirty="0"/>
              <a:t>Environmental effects are modeled as random</a:t>
            </a:r>
          </a:p>
          <a:p>
            <a:r>
              <a:rPr lang="en-US" dirty="0"/>
              <a:t>Model fit for a type of environment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. Urban, suburban, indoor, …  Not site-specific</a:t>
            </a:r>
          </a:p>
          <a:p>
            <a:r>
              <a:rPr lang="en-US" dirty="0"/>
              <a:t>Based on data</a:t>
            </a:r>
          </a:p>
          <a:p>
            <a:r>
              <a:rPr lang="en-US" dirty="0"/>
              <a:t>Used for evaluation of performance statistics </a:t>
            </a:r>
          </a:p>
          <a:p>
            <a:pPr lvl="1"/>
            <a:r>
              <a:rPr lang="en-US" dirty="0"/>
              <a:t>Coverage, rate distribution, 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55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21996" y="1501608"/>
                <a:ext cx="7772400" cy="27432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Floating intercept model: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func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fit from data</a:t>
                </a:r>
              </a:p>
              <a:p>
                <a:r>
                  <a:rPr lang="en-US" dirty="0"/>
                  <a:t>Used widely in 3GPP, IEEE</a:t>
                </a:r>
              </a:p>
              <a:p>
                <a:pPr lvl="1"/>
                <a:r>
                  <a:rPr lang="en-US" dirty="0"/>
                  <a:t>Different models for different scenarios</a:t>
                </a:r>
              </a:p>
              <a:p>
                <a:r>
                  <a:rPr lang="en-US" dirty="0"/>
                  <a:t>Caution in any fit model:</a:t>
                </a:r>
              </a:p>
              <a:p>
                <a:pPr lvl="1"/>
                <a:r>
                  <a:rPr lang="en-US" dirty="0"/>
                  <a:t>Do not use outside distances, frequencies it was derived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21996" y="1501608"/>
                <a:ext cx="7772400" cy="2743200"/>
              </a:xfrm>
              <a:blipFill>
                <a:blip r:embed="rId2"/>
                <a:stretch>
                  <a:fillRect l="-1882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418" name="Picture 2" descr="482615.fig.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689" y="2281745"/>
            <a:ext cx="2209800" cy="229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573967" y="2727826"/>
            <a:ext cx="6845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NLOS</a:t>
            </a:r>
          </a:p>
          <a:p>
            <a:endParaRPr lang="en-US" dirty="0"/>
          </a:p>
          <a:p>
            <a:r>
              <a:rPr lang="en-US" dirty="0"/>
              <a:t>LOS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03889" y="3996794"/>
            <a:ext cx="19823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Distance (log scale)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9532689" y="2880226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60418" idx="3"/>
          </p:cNvCxnSpPr>
          <p:nvPr/>
        </p:nvCxnSpPr>
        <p:spPr>
          <a:xfrm flipH="1">
            <a:off x="9837489" y="3428999"/>
            <a:ext cx="762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6200000">
            <a:off x="6716222" y="2979050"/>
            <a:ext cx="145360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Path loss (dB)</a:t>
            </a:r>
          </a:p>
        </p:txBody>
      </p:sp>
    </p:spTree>
    <p:extLst>
      <p:ext uri="{BB962C8B-B14F-4D97-AF65-F5344CB8AC3E}">
        <p14:creationId xmlns:p14="http://schemas.microsoft.com/office/powerpoint/2010/main" val="41245610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Close in (CI) model</a:t>
                </a:r>
              </a:p>
              <a:p>
                <a:pPr lvl="1"/>
                <a:r>
                  <a:rPr lang="en-US" dirty="0"/>
                  <a:t>Match free space at some fixed reference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𝐹𝑆𝑃𝐿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+10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One less parameter to fit</a:t>
                </a:r>
              </a:p>
              <a:p>
                <a:pPr lvl="1"/>
                <a:r>
                  <a:rPr lang="en-US" dirty="0"/>
                  <a:t>Matches true path loss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Hata</a:t>
                </a:r>
                <a:r>
                  <a:rPr lang="en-US" dirty="0"/>
                  <a:t> model, ….</a:t>
                </a:r>
              </a:p>
              <a:p>
                <a:r>
                  <a:rPr lang="en-US" dirty="0"/>
                  <a:t>Multi-slope models</a:t>
                </a:r>
              </a:p>
              <a:p>
                <a:r>
                  <a:rPr lang="en-US" dirty="0"/>
                  <a:t>3GPP NLOS / LOS hybrid models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784" t="-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68346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Outage Probability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transmission with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fixed</a:t>
                </a:r>
                <a:r>
                  <a:rPr lang="en-US" dirty="0"/>
                  <a:t> MCS with rate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 adaptation!</a:t>
                </a:r>
              </a:p>
              <a:p>
                <a:r>
                  <a:rPr lang="en-US" dirty="0"/>
                  <a:t>Requires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Outage:  Event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𝑆𝑁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Results in zero rate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With variable path loss,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𝑆𝑁𝑅</m:t>
                    </m:r>
                  </m:oMath>
                </a14:m>
                <a:r>
                  <a:rPr lang="en-US" dirty="0"/>
                  <a:t>, is a random variable</a:t>
                </a:r>
              </a:p>
              <a:p>
                <a:r>
                  <a:rPr lang="en-US" dirty="0"/>
                  <a:t>Outage probability: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𝑆𝑁𝑅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𝑆𝑁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𝑇𝑋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𝑛𝑜𝑖𝑠𝑒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𝑆𝑁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42122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A44EB-3C66-41E9-A67A-B8AF0C206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3612C-71C0-4782-AE67-1B89C06A8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085A6B-B55D-47B0-952F-99C6592B3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1" y="1552354"/>
            <a:ext cx="6976376" cy="2451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C182C1-9701-4D11-8FC1-ED591726F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585" y="3853077"/>
            <a:ext cx="6246715" cy="212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071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Noise and Interference</a:t>
            </a:r>
          </a:p>
          <a:p>
            <a:r>
              <a:rPr lang="en-US" dirty="0"/>
              <a:t>Communication Requirements and Link Budget Analysis </a:t>
            </a:r>
          </a:p>
          <a:p>
            <a:r>
              <a:rPr lang="en-US" dirty="0"/>
              <a:t>Non-LOS Propagation</a:t>
            </a:r>
          </a:p>
          <a:p>
            <a:r>
              <a:rPr lang="en-US" dirty="0"/>
              <a:t>Statistical Models for Path Loss</a:t>
            </a:r>
          </a:p>
          <a:p>
            <a:r>
              <a:rPr lang="en-US" dirty="0"/>
              <a:t>Demo:  Estimating Rates with a 3GPP model</a:t>
            </a:r>
          </a:p>
          <a:p>
            <a:pPr lvl="1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457821" y="3270355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692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4A2F2-31D1-4E5E-8A1D-13E1B5D6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AWGN Noise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E9A427-068C-479E-AE55-486F0FF2C7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6698871" cy="4329817"/>
              </a:xfrm>
            </p:spPr>
            <p:txBody>
              <a:bodyPr/>
              <a:lstStyle/>
              <a:p>
                <a:r>
                  <a:rPr lang="en-US" dirty="0"/>
                  <a:t>Thermal noise is often modeled as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Additive White Gaussian</a:t>
                </a:r>
                <a:r>
                  <a:rPr lang="en-US" dirty="0"/>
                  <a:t>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 Desired component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Noise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 Total received signal</a:t>
                </a:r>
              </a:p>
              <a:p>
                <a:r>
                  <a:rPr lang="en-US" dirty="0"/>
                  <a:t>In real passband: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real Gaussian process with PSD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In complex baseband: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complex Gaussian process with PSD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E9A427-068C-479E-AE55-486F0FF2C7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6698871" cy="4329817"/>
              </a:xfrm>
              <a:blipFill>
                <a:blip r:embed="rId2"/>
                <a:stretch>
                  <a:fillRect l="-2184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FD93F-7529-4789-BDA3-CCD42795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AAD8C7-24AE-4BEC-B1F7-5D4C44922980}"/>
              </a:ext>
            </a:extLst>
          </p:cNvPr>
          <p:cNvSpPr/>
          <p:nvPr/>
        </p:nvSpPr>
        <p:spPr>
          <a:xfrm>
            <a:off x="8551149" y="3429000"/>
            <a:ext cx="795647" cy="4750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7C35344-4831-4E99-ACC3-4E0F555F2C02}"/>
              </a:ext>
            </a:extLst>
          </p:cNvPr>
          <p:cNvSpPr/>
          <p:nvPr/>
        </p:nvSpPr>
        <p:spPr>
          <a:xfrm>
            <a:off x="9965228" y="3595254"/>
            <a:ext cx="136566" cy="1365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E8C9C7-3936-4772-ADB4-FF430054E66E}"/>
              </a:ext>
            </a:extLst>
          </p:cNvPr>
          <p:cNvCxnSpPr>
            <a:stCxn id="5" idx="3"/>
            <a:endCxn id="6" idx="2"/>
          </p:cNvCxnSpPr>
          <p:nvPr/>
        </p:nvCxnSpPr>
        <p:spPr>
          <a:xfrm flipV="1">
            <a:off x="9346796" y="3663537"/>
            <a:ext cx="618432" cy="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0EA57C4-7F4A-4524-8BD0-1A97EFEC01C6}"/>
              </a:ext>
            </a:extLst>
          </p:cNvPr>
          <p:cNvCxnSpPr>
            <a:cxnSpLocks/>
          </p:cNvCxnSpPr>
          <p:nvPr/>
        </p:nvCxnSpPr>
        <p:spPr>
          <a:xfrm>
            <a:off x="10025594" y="2829296"/>
            <a:ext cx="7917" cy="765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12CA6F-5547-4775-B352-DB201EA8FB78}"/>
              </a:ext>
            </a:extLst>
          </p:cNvPr>
          <p:cNvCxnSpPr/>
          <p:nvPr/>
        </p:nvCxnSpPr>
        <p:spPr>
          <a:xfrm flipV="1">
            <a:off x="10101794" y="3660567"/>
            <a:ext cx="618432" cy="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Radio base station linear icon concept radio base Vector Image">
            <a:extLst>
              <a:ext uri="{FF2B5EF4-FFF2-40B4-BE49-F238E27FC236}">
                <a16:creationId xmlns:a16="http://schemas.microsoft.com/office/drawing/2014/main" id="{BDC2CAE8-140E-4519-84CC-E212C6892C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6" t="11161" r="19879" b="24847"/>
          <a:stretch/>
        </p:blipFill>
        <p:spPr bwMode="auto">
          <a:xfrm>
            <a:off x="7067154" y="2970788"/>
            <a:ext cx="1086172" cy="124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F56BD67-F37D-4582-9E1C-48C08D229904}"/>
              </a:ext>
            </a:extLst>
          </p:cNvPr>
          <p:cNvCxnSpPr/>
          <p:nvPr/>
        </p:nvCxnSpPr>
        <p:spPr>
          <a:xfrm flipV="1">
            <a:off x="7932717" y="3651658"/>
            <a:ext cx="618432" cy="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Smartphone Icon PNG Images | Vector and PSD Files | Free Download on Pngtree">
            <a:extLst>
              <a:ext uri="{FF2B5EF4-FFF2-40B4-BE49-F238E27FC236}">
                <a16:creationId xmlns:a16="http://schemas.microsoft.com/office/drawing/2014/main" id="{543851A3-401D-4CD0-AC29-0D0461818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5934" y="3295419"/>
            <a:ext cx="697572" cy="69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ise | BCA Chemistry">
            <a:extLst>
              <a:ext uri="{FF2B5EF4-FFF2-40B4-BE49-F238E27FC236}">
                <a16:creationId xmlns:a16="http://schemas.microsoft.com/office/drawing/2014/main" id="{191B07D6-6E50-4908-97E2-6A0C5129A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084" y="2245001"/>
            <a:ext cx="776287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A017ED-66B7-4F58-98B9-C02815CC52FB}"/>
                  </a:ext>
                </a:extLst>
              </p:cNvPr>
              <p:cNvSpPr txBox="1"/>
              <p:nvPr/>
            </p:nvSpPr>
            <p:spPr>
              <a:xfrm>
                <a:off x="9362178" y="3256699"/>
                <a:ext cx="6030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A017ED-66B7-4F58-98B9-C02815CC5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2178" y="3256699"/>
                <a:ext cx="603049" cy="338554"/>
              </a:xfrm>
              <a:prstGeom prst="rect">
                <a:avLst/>
              </a:prstGeom>
              <a:blipFill>
                <a:blip r:embed="rId6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616E9D8-56DF-4335-B2D7-978C8974D25E}"/>
                  </a:ext>
                </a:extLst>
              </p:cNvPr>
              <p:cNvSpPr txBox="1"/>
              <p:nvPr/>
            </p:nvSpPr>
            <p:spPr>
              <a:xfrm>
                <a:off x="9663702" y="1906447"/>
                <a:ext cx="6461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616E9D8-56DF-4335-B2D7-978C8974D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3702" y="1906447"/>
                <a:ext cx="646139" cy="338554"/>
              </a:xfrm>
              <a:prstGeom prst="rect">
                <a:avLst/>
              </a:prstGeom>
              <a:blipFill>
                <a:blip r:embed="rId7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3AF7A9-9852-446C-A7BB-E22FBB3E838F}"/>
                  </a:ext>
                </a:extLst>
              </p:cNvPr>
              <p:cNvSpPr txBox="1"/>
              <p:nvPr/>
            </p:nvSpPr>
            <p:spPr>
              <a:xfrm>
                <a:off x="10106345" y="3231813"/>
                <a:ext cx="5900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3AF7A9-9852-446C-A7BB-E22FBB3E8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6345" y="3231813"/>
                <a:ext cx="590098" cy="338554"/>
              </a:xfrm>
              <a:prstGeom prst="rect">
                <a:avLst/>
              </a:prstGeom>
              <a:blipFill>
                <a:blip r:embed="rId8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39198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60E9D-9678-4617-8A13-50569E4AA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Ex:  3GPP Indoor Home Office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2FA61-FD20-4F14-A047-A1787C2ED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644242"/>
            <a:ext cx="10058400" cy="4224854"/>
          </a:xfrm>
        </p:spPr>
        <p:txBody>
          <a:bodyPr/>
          <a:lstStyle/>
          <a:p>
            <a:r>
              <a:rPr lang="en-US" dirty="0"/>
              <a:t>3GPP has models for many statistical models</a:t>
            </a:r>
          </a:p>
          <a:p>
            <a:pPr lvl="1"/>
            <a:r>
              <a:rPr lang="en-US" dirty="0"/>
              <a:t>38.900:  Path loss models for above 6 GHz</a:t>
            </a:r>
          </a:p>
          <a:p>
            <a:r>
              <a:rPr lang="en-US" dirty="0"/>
              <a:t>Example:  Indoor home office</a:t>
            </a:r>
          </a:p>
          <a:p>
            <a:pPr lvl="1"/>
            <a:r>
              <a:rPr lang="en-US" dirty="0"/>
              <a:t>Separate models for LOS and NLOS</a:t>
            </a:r>
          </a:p>
          <a:p>
            <a:pPr lvl="1"/>
            <a:r>
              <a:rPr lang="en-US" dirty="0"/>
              <a:t>Plotted is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median</a:t>
            </a:r>
            <a:r>
              <a:rPr lang="en-US" dirty="0"/>
              <a:t> path loss vs. distance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B03F-9C0C-42FE-9E07-7C61A6E4B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949336-AC0B-4AA8-976A-FC5082F70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547" y="4093723"/>
            <a:ext cx="6724650" cy="1257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D60E09-61BD-4891-8506-4604D043F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098" y="1892670"/>
            <a:ext cx="4238625" cy="1952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701A71-1D96-40DA-AC9A-18B489240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0" y="3513117"/>
            <a:ext cx="3915123" cy="257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181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60E9D-9678-4617-8A13-50569E4AA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Ex:  Probability of LOS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2FA61-FD20-4F14-A047-A1787C2ED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644242"/>
            <a:ext cx="10058400" cy="4224854"/>
          </a:xfrm>
        </p:spPr>
        <p:txBody>
          <a:bodyPr/>
          <a:lstStyle/>
          <a:p>
            <a:r>
              <a:rPr lang="en-US" dirty="0"/>
              <a:t>Model has a probability of LOS</a:t>
            </a:r>
          </a:p>
          <a:p>
            <a:r>
              <a:rPr lang="en-US" dirty="0"/>
              <a:t>Function of distance</a:t>
            </a:r>
          </a:p>
          <a:p>
            <a:pPr lvl="1"/>
            <a:r>
              <a:rPr lang="en-US" dirty="0"/>
              <a:t>As distance is larger, probability of LOS is smaller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B03F-9C0C-42FE-9E07-7C61A6E4B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1E1DDF-8A38-440B-B9EE-CE0023D2B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813" y="4484978"/>
            <a:ext cx="5934075" cy="1295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8DFEA4-1E3F-48CF-882B-1885E555C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615" y="2373022"/>
            <a:ext cx="3705225" cy="742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7AB74D-AA08-4AE2-B980-1EF23A211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3022856"/>
            <a:ext cx="3516840" cy="275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949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60E9D-9678-4617-8A13-50569E4AA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</a:t>
            </a:r>
            <a:r>
              <a:rPr lang="en-US" dirty="0"/>
              <a:t>x:  Generating Random Samples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92FA61-FD20-4F14-A047-A1787C2ED6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644242"/>
                <a:ext cx="10058400" cy="4224854"/>
              </a:xfrm>
            </p:spPr>
            <p:txBody>
              <a:bodyPr/>
              <a:lstStyle/>
              <a:p>
                <a:r>
                  <a:rPr lang="en-US" dirty="0"/>
                  <a:t>The full model generate random path loss </a:t>
                </a:r>
              </a:p>
              <a:p>
                <a:pPr lvl="1"/>
                <a:r>
                  <a:rPr lang="en-US" dirty="0"/>
                  <a:t>Path loss is a function of distance</a:t>
                </a:r>
              </a:p>
              <a:p>
                <a:pPr lvl="1"/>
                <a:r>
                  <a:rPr lang="en-US" dirty="0"/>
                  <a:t>Samples from the conditional distribution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Steps:</a:t>
                </a:r>
              </a:p>
              <a:p>
                <a:pPr lvl="1"/>
                <a:r>
                  <a:rPr lang="en-US" dirty="0"/>
                  <a:t>Compute median LOS and NLOS path loss</a:t>
                </a:r>
              </a:p>
              <a:p>
                <a:pPr lvl="1"/>
                <a:r>
                  <a:rPr lang="en-US" dirty="0"/>
                  <a:t>Add shadowing</a:t>
                </a:r>
              </a:p>
              <a:p>
                <a:pPr lvl="1"/>
                <a:r>
                  <a:rPr lang="en-US" dirty="0"/>
                  <a:t>Randomly select between LOS and NLOS</a:t>
                </a:r>
              </a:p>
              <a:p>
                <a:pPr lvl="1"/>
                <a:r>
                  <a:rPr lang="en-US" dirty="0"/>
                  <a:t>Use PLOS probability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92FA61-FD20-4F14-A047-A1787C2ED6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644242"/>
                <a:ext cx="10058400" cy="4224854"/>
              </a:xfrm>
              <a:blipFill>
                <a:blip r:embed="rId2"/>
                <a:stretch>
                  <a:fillRect l="-1455" t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B03F-9C0C-42FE-9E07-7C61A6E4B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C7FD3B-E066-49DB-8F62-01F79A79D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183" y="1644242"/>
            <a:ext cx="505777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654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61ED8-AF56-441D-8146-8207C217E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Simple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3659F-4798-454A-A156-0EF9B80DB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Simulations:  Often used to estimate distribution of rates</a:t>
            </a:r>
          </a:p>
          <a:p>
            <a:pPr lvl="1"/>
            <a:r>
              <a:rPr lang="en-US" dirty="0"/>
              <a:t>Assume some statistical distribution on locations and propagation</a:t>
            </a:r>
          </a:p>
          <a:p>
            <a:r>
              <a:rPr lang="en-US" dirty="0"/>
              <a:t>Illustrate with a simple simulation</a:t>
            </a:r>
          </a:p>
          <a:p>
            <a:pPr lvl="1"/>
            <a:r>
              <a:rPr lang="en-US" dirty="0"/>
              <a:t>RX is randomly located in a square region.</a:t>
            </a:r>
          </a:p>
          <a:p>
            <a:pPr lvl="1"/>
            <a:r>
              <a:rPr lang="en-US" dirty="0"/>
              <a:t>TX is located at origin</a:t>
            </a:r>
          </a:p>
          <a:p>
            <a:r>
              <a:rPr lang="en-US" dirty="0"/>
              <a:t>3GPP has much more realistic deployment models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7AB47-59EA-41E1-8893-0C480B500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4DE49-F21C-49E0-97CE-33C340C70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935521"/>
            <a:ext cx="2971800" cy="1933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5059B6-54E1-4108-892F-0BBAC6971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352" y="2406451"/>
            <a:ext cx="3400469" cy="283028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08FE643-AE8D-47CF-A85D-CB7A3562B7D4}"/>
              </a:ext>
            </a:extLst>
          </p:cNvPr>
          <p:cNvSpPr/>
          <p:nvPr/>
        </p:nvSpPr>
        <p:spPr>
          <a:xfrm>
            <a:off x="7496172" y="4832059"/>
            <a:ext cx="117446" cy="1258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CC55B4-643B-4E24-A634-4B9C48E2D375}"/>
              </a:ext>
            </a:extLst>
          </p:cNvPr>
          <p:cNvSpPr txBox="1"/>
          <p:nvPr/>
        </p:nvSpPr>
        <p:spPr>
          <a:xfrm>
            <a:off x="7346344" y="5079871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0653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61ED8-AF56-441D-8146-8207C217E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Random Path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3659F-4798-454A-A156-0EF9B80DB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random path losses based on distances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7AB47-59EA-41E1-8893-0C480B500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235655-70F8-400C-B7CA-7BA768C36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992" y="2341140"/>
            <a:ext cx="5048250" cy="2895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18263E-FEEB-4D43-B241-337321DA7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129" y="2341140"/>
            <a:ext cx="4166664" cy="318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7603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61ED8-AF56-441D-8146-8207C217E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SNR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3659F-4798-454A-A156-0EF9B80DB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assumptions similar to an 802.11ad-like system</a:t>
            </a:r>
          </a:p>
          <a:p>
            <a:pPr lvl="1"/>
            <a:r>
              <a:rPr lang="en-US" dirty="0"/>
              <a:t>We assume very directive antennas</a:t>
            </a:r>
          </a:p>
          <a:p>
            <a:pPr lvl="1"/>
            <a:r>
              <a:rPr lang="en-US" dirty="0"/>
              <a:t>Later we show how to do this with beamforming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7AB47-59EA-41E1-8893-0C480B500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8E7F8-2832-4525-A221-B89B4155D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585884"/>
            <a:ext cx="4895850" cy="3495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D3B1EC-2044-4559-A3E1-8B2D100DA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238" y="2036376"/>
            <a:ext cx="4570442" cy="333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620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61ED8-AF56-441D-8146-8207C217E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Rate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3659F-4798-454A-A156-0EF9B80DB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rate distribution assuming simple </a:t>
            </a:r>
            <a:r>
              <a:rPr lang="en-US" dirty="0" err="1"/>
              <a:t>backoff</a:t>
            </a:r>
            <a:r>
              <a:rPr lang="en-US" dirty="0"/>
              <a:t> from Shannon capacity</a:t>
            </a:r>
          </a:p>
          <a:p>
            <a:pPr lvl="1"/>
            <a:r>
              <a:rPr lang="en-US" dirty="0"/>
              <a:t>More realistic models are possible</a:t>
            </a:r>
          </a:p>
          <a:p>
            <a:r>
              <a:rPr lang="en-US" dirty="0"/>
              <a:t>Note the large range of rates in this region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7AB47-59EA-41E1-8893-0C480B500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7969D0-12D9-402D-BB9A-00ADD87CB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301" y="3120136"/>
            <a:ext cx="5410200" cy="2295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A0B6DA-31A8-4D2A-9BCE-41E5889AC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353" y="2595047"/>
            <a:ext cx="4599179" cy="349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101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5C58D32-3725-48E6-855C-27A6525D9C67}"/>
              </a:ext>
            </a:extLst>
          </p:cNvPr>
          <p:cNvSpPr/>
          <p:nvPr/>
        </p:nvSpPr>
        <p:spPr>
          <a:xfrm>
            <a:off x="9224987" y="3136377"/>
            <a:ext cx="1379690" cy="4750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Noise Units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Units </a:t>
                </a:r>
                <a:r>
                  <a:rPr lang="en-US" dirty="0">
                    <a:solidFill>
                      <a:schemeClr val="tx1"/>
                    </a:solidFill>
                  </a:rPr>
                  <a:t>for noise PSD:</a:t>
                </a:r>
                <a:r>
                  <a:rPr lang="es-ES" dirty="0"/>
                  <a:t>: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W/Hz (in linear scale)</a:t>
                </a:r>
              </a:p>
              <a:p>
                <a:pPr lvl="1"/>
                <a:r>
                  <a:rPr lang="en-US" dirty="0"/>
                  <a:t>Also,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Joules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Represents energy per degree of freedom </a:t>
                </a:r>
              </a:p>
              <a:p>
                <a:pPr lvl="1"/>
                <a:r>
                  <a:rPr lang="en-US" dirty="0"/>
                  <a:t>Also, noise energy in any orthogonal sample</a:t>
                </a:r>
              </a:p>
              <a:p>
                <a:endParaRPr lang="en-US" dirty="0"/>
              </a:p>
              <a:p>
                <a:r>
                  <a:rPr lang="en-US" dirty="0"/>
                  <a:t>Often written in dB scale: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=10</m:t>
                    </m:r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r>
                                  <m:rPr>
                                    <m:nor/>
                                  </m:rPr>
                                  <a:rPr lang="es-ES" i="0">
                                    <a:latin typeface="Cambria Math" panose="02040503050406030204" pitchFamily="18" charset="0"/>
                                  </a:rPr>
                                  <m:t>mJ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dirty="0"/>
                  <a:t>  [dBm/Hz]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AB3875A-3AFA-4720-9864-44570D1B9F89}"/>
              </a:ext>
            </a:extLst>
          </p:cNvPr>
          <p:cNvCxnSpPr/>
          <p:nvPr/>
        </p:nvCxnSpPr>
        <p:spPr>
          <a:xfrm>
            <a:off x="9084623" y="3610098"/>
            <a:ext cx="2173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4E164E8-2FEA-4961-85F6-7386857FC6B1}"/>
              </a:ext>
            </a:extLst>
          </p:cNvPr>
          <p:cNvSpPr txBox="1"/>
          <p:nvPr/>
        </p:nvSpPr>
        <p:spPr>
          <a:xfrm>
            <a:off x="10539350" y="3813656"/>
            <a:ext cx="103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 [Hz]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21BA63-33D8-4E44-B981-AA3A251F4FA7}"/>
              </a:ext>
            </a:extLst>
          </p:cNvPr>
          <p:cNvCxnSpPr>
            <a:cxnSpLocks/>
          </p:cNvCxnSpPr>
          <p:nvPr/>
        </p:nvCxnSpPr>
        <p:spPr>
          <a:xfrm flipV="1">
            <a:off x="9914832" y="2378721"/>
            <a:ext cx="0" cy="1434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A9AEDB-52D9-4B9B-830F-068D0247DD56}"/>
              </a:ext>
            </a:extLst>
          </p:cNvPr>
          <p:cNvSpPr txBox="1"/>
          <p:nvPr/>
        </p:nvSpPr>
        <p:spPr>
          <a:xfrm>
            <a:off x="9302336" y="1771990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PSD [dBm/Hz]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05A39A-C395-4305-BEB8-9F49E2E3BBBF}"/>
              </a:ext>
            </a:extLst>
          </p:cNvPr>
          <p:cNvCxnSpPr>
            <a:cxnSpLocks/>
          </p:cNvCxnSpPr>
          <p:nvPr/>
        </p:nvCxnSpPr>
        <p:spPr>
          <a:xfrm>
            <a:off x="9464868" y="3135086"/>
            <a:ext cx="1467885" cy="1291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137E49-9994-49C0-9AE7-DBF6DF278D26}"/>
                  </a:ext>
                </a:extLst>
              </p:cNvPr>
              <p:cNvSpPr txBox="1"/>
              <p:nvPr/>
            </p:nvSpPr>
            <p:spPr>
              <a:xfrm>
                <a:off x="10959721" y="2949869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137E49-9994-49C0-9AE7-DBF6DF278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9721" y="2949869"/>
                <a:ext cx="49404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539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5C58D32-3725-48E6-855C-27A6525D9C67}"/>
              </a:ext>
            </a:extLst>
          </p:cNvPr>
          <p:cNvSpPr/>
          <p:nvPr/>
        </p:nvSpPr>
        <p:spPr>
          <a:xfrm>
            <a:off x="7950991" y="4010253"/>
            <a:ext cx="1379690" cy="4750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531779-52F7-4A5C-9875-AF4DC55B29C4}"/>
              </a:ext>
            </a:extLst>
          </p:cNvPr>
          <p:cNvSpPr/>
          <p:nvPr/>
        </p:nvSpPr>
        <p:spPr>
          <a:xfrm>
            <a:off x="7961265" y="3305834"/>
            <a:ext cx="1379689" cy="70183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and Noise Figure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1" y="1539279"/>
                <a:ext cx="7441544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Fundamental limit </a:t>
                </a:r>
                <a:r>
                  <a:rPr lang="en-US" dirty="0"/>
                  <a:t>determined by statistical physics: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𝑘𝑇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 err="1"/>
                  <a:t>Boltzman</a:t>
                </a:r>
                <a:r>
                  <a:rPr lang="en-US" dirty="0"/>
                  <a:t> constant,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temperature in Kelvin</a:t>
                </a:r>
              </a:p>
              <a:p>
                <a:pPr lvl="1"/>
                <a:r>
                  <a:rPr lang="en-US" dirty="0"/>
                  <a:t>At room temperature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= 290K):</a:t>
                </a:r>
                <a:br>
                  <a:rPr lang="en-US" dirty="0"/>
                </a:br>
                <a:br>
                  <a:rPr lang="en-US" b="0" i="0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10 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=−174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dBm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Hz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Practical systems see higher noise power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𝑁𝐹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dBm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Hz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Receiver imperfections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Noise figure</a:t>
                </a:r>
              </a:p>
              <a:p>
                <a:pPr lvl="1"/>
                <a:r>
                  <a:rPr lang="en-US" dirty="0"/>
                  <a:t>Typical values are 2 to 9 dB in most wireless systems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1" y="1539279"/>
                <a:ext cx="7441544" cy="4329817"/>
              </a:xfrm>
              <a:blipFill>
                <a:blip r:embed="rId2"/>
                <a:stretch>
                  <a:fillRect l="-1966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AB3875A-3AFA-4720-9864-44570D1B9F89}"/>
              </a:ext>
            </a:extLst>
          </p:cNvPr>
          <p:cNvCxnSpPr/>
          <p:nvPr/>
        </p:nvCxnSpPr>
        <p:spPr>
          <a:xfrm>
            <a:off x="7810627" y="4483974"/>
            <a:ext cx="2173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4E164E8-2FEA-4961-85F6-7386857FC6B1}"/>
              </a:ext>
            </a:extLst>
          </p:cNvPr>
          <p:cNvSpPr txBox="1"/>
          <p:nvPr/>
        </p:nvSpPr>
        <p:spPr>
          <a:xfrm>
            <a:off x="9265354" y="4687532"/>
            <a:ext cx="103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 [Hz]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A9AEDB-52D9-4B9B-830F-068D0247DD56}"/>
              </a:ext>
            </a:extLst>
          </p:cNvPr>
          <p:cNvSpPr txBox="1"/>
          <p:nvPr/>
        </p:nvSpPr>
        <p:spPr>
          <a:xfrm>
            <a:off x="8007767" y="2419554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PSD [dBm/Hz]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05A39A-C395-4305-BEB8-9F49E2E3BBBF}"/>
              </a:ext>
            </a:extLst>
          </p:cNvPr>
          <p:cNvCxnSpPr>
            <a:cxnSpLocks/>
          </p:cNvCxnSpPr>
          <p:nvPr/>
        </p:nvCxnSpPr>
        <p:spPr>
          <a:xfrm>
            <a:off x="8107100" y="3996035"/>
            <a:ext cx="1918498" cy="1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137E49-9994-49C0-9AE7-DBF6DF278D26}"/>
                  </a:ext>
                </a:extLst>
              </p:cNvPr>
              <p:cNvSpPr txBox="1"/>
              <p:nvPr/>
            </p:nvSpPr>
            <p:spPr>
              <a:xfrm>
                <a:off x="10060543" y="2952969"/>
                <a:ext cx="17428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137E49-9994-49C0-9AE7-DBF6DF278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0543" y="2952969"/>
                <a:ext cx="174284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F197AE-420D-4E29-BBD6-EBDB5AA03C67}"/>
              </a:ext>
            </a:extLst>
          </p:cNvPr>
          <p:cNvCxnSpPr>
            <a:cxnSpLocks/>
          </p:cNvCxnSpPr>
          <p:nvPr/>
        </p:nvCxnSpPr>
        <p:spPr>
          <a:xfrm flipV="1">
            <a:off x="8082166" y="3300083"/>
            <a:ext cx="1920642" cy="9842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6EFA2B1-1D51-4485-B724-AF2DC5D9D667}"/>
                  </a:ext>
                </a:extLst>
              </p:cNvPr>
              <p:cNvSpPr txBox="1"/>
              <p:nvPr/>
            </p:nvSpPr>
            <p:spPr>
              <a:xfrm>
                <a:off x="10149880" y="3797864"/>
                <a:ext cx="5908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6EFA2B1-1D51-4485-B724-AF2DC5D9D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9880" y="3797864"/>
                <a:ext cx="59086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2235D09-AD99-4C1B-ADEC-AC2B5E7B8125}"/>
                  </a:ext>
                </a:extLst>
              </p:cNvPr>
              <p:cNvSpPr txBox="1"/>
              <p:nvPr/>
            </p:nvSpPr>
            <p:spPr>
              <a:xfrm>
                <a:off x="9467685" y="3428532"/>
                <a:ext cx="3572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𝑁𝐹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2235D09-AD99-4C1B-ADEC-AC2B5E7B8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7685" y="3428532"/>
                <a:ext cx="357243" cy="369332"/>
              </a:xfrm>
              <a:prstGeom prst="rect">
                <a:avLst/>
              </a:prstGeom>
              <a:blipFill>
                <a:blip r:embed="rId5"/>
                <a:stretch>
                  <a:fillRect r="-35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21BA63-33D8-4E44-B981-AA3A251F4FA7}"/>
              </a:ext>
            </a:extLst>
          </p:cNvPr>
          <p:cNvCxnSpPr>
            <a:cxnSpLocks/>
          </p:cNvCxnSpPr>
          <p:nvPr/>
        </p:nvCxnSpPr>
        <p:spPr>
          <a:xfrm flipV="1">
            <a:off x="8651110" y="2788887"/>
            <a:ext cx="0" cy="2267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C76D6D5-28D8-4796-B12A-F01C019A2491}"/>
              </a:ext>
            </a:extLst>
          </p:cNvPr>
          <p:cNvCxnSpPr>
            <a:cxnSpLocks/>
          </p:cNvCxnSpPr>
          <p:nvPr/>
        </p:nvCxnSpPr>
        <p:spPr>
          <a:xfrm flipV="1">
            <a:off x="9454962" y="3315310"/>
            <a:ext cx="0" cy="682881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59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E6F1C8A-DB33-46AC-BAD1-BF74E6857836}"/>
              </a:ext>
            </a:extLst>
          </p:cNvPr>
          <p:cNvSpPr/>
          <p:nvPr/>
        </p:nvSpPr>
        <p:spPr>
          <a:xfrm>
            <a:off x="2899480" y="3542446"/>
            <a:ext cx="2736517" cy="780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988C7A-1EF8-4404-B5F6-AB920BE7D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To Noise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461379-031A-4BF7-A11A-ECFBCFFA4A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6340921" cy="4329817"/>
              </a:xfrm>
            </p:spPr>
            <p:txBody>
              <a:bodyPr/>
              <a:lstStyle/>
              <a:p>
                <a:r>
                  <a:rPr lang="en-US" dirty="0"/>
                  <a:t>Suppose: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occupies bandwidth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with total RX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Hence, PSD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has PSD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Signal-to-Noise Ratio</a:t>
                </a:r>
                <a:r>
                  <a:rPr lang="en-US" dirty="0"/>
                  <a:t>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b="0" dirty="0"/>
              </a:p>
              <a:p>
                <a:r>
                  <a:rPr lang="en-US" dirty="0"/>
                  <a:t>Key performance metric:  </a:t>
                </a:r>
              </a:p>
              <a:p>
                <a:pPr lvl="1"/>
                <a:r>
                  <a:rPr lang="en-US" dirty="0"/>
                  <a:t>Determines possible spectral efficiency</a:t>
                </a:r>
              </a:p>
              <a:p>
                <a:r>
                  <a:rPr lang="en-US" dirty="0"/>
                  <a:t>Typically quoted in dB: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𝑆𝑁𝑅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dB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dBm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dBm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Hz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Hz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461379-031A-4BF7-A11A-ECFBCFFA4A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6340921" cy="4329817"/>
              </a:xfrm>
              <a:blipFill>
                <a:blip r:embed="rId2"/>
                <a:stretch>
                  <a:fillRect l="-2308" t="-1549" b="-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1AA04-23D4-4213-814D-6697A1101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C5C2B0F-A740-4427-9D74-87009AB7ECEF}"/>
              </a:ext>
            </a:extLst>
          </p:cNvPr>
          <p:cNvSpPr/>
          <p:nvPr/>
        </p:nvSpPr>
        <p:spPr>
          <a:xfrm>
            <a:off x="9282432" y="2086162"/>
            <a:ext cx="858780" cy="93615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4C96454-9FAB-4211-B30E-A43BCC7056C0}"/>
              </a:ext>
            </a:extLst>
          </p:cNvPr>
          <p:cNvSpPr/>
          <p:nvPr/>
        </p:nvSpPr>
        <p:spPr>
          <a:xfrm>
            <a:off x="8667787" y="2723845"/>
            <a:ext cx="2088070" cy="290897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AC01ED4-098D-49DD-94AF-FA4725D9DFC9}"/>
              </a:ext>
            </a:extLst>
          </p:cNvPr>
          <p:cNvCxnSpPr>
            <a:cxnSpLocks/>
          </p:cNvCxnSpPr>
          <p:nvPr/>
        </p:nvCxnSpPr>
        <p:spPr>
          <a:xfrm flipV="1">
            <a:off x="8456531" y="3014742"/>
            <a:ext cx="3048230" cy="1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4FB887C-C925-4026-8A80-A1BA9348DBE3}"/>
              </a:ext>
            </a:extLst>
          </p:cNvPr>
          <p:cNvSpPr txBox="1"/>
          <p:nvPr/>
        </p:nvSpPr>
        <p:spPr>
          <a:xfrm>
            <a:off x="10786304" y="3218300"/>
            <a:ext cx="103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 [Hz]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A013340-C559-4900-BE9F-83108C3E5319}"/>
              </a:ext>
            </a:extLst>
          </p:cNvPr>
          <p:cNvCxnSpPr>
            <a:cxnSpLocks/>
          </p:cNvCxnSpPr>
          <p:nvPr/>
        </p:nvCxnSpPr>
        <p:spPr>
          <a:xfrm flipV="1">
            <a:off x="9711822" y="1822263"/>
            <a:ext cx="0" cy="1323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95693F9-D47C-4AD5-8A25-6CFE3063D968}"/>
              </a:ext>
            </a:extLst>
          </p:cNvPr>
          <p:cNvSpPr txBox="1"/>
          <p:nvPr/>
        </p:nvSpPr>
        <p:spPr>
          <a:xfrm>
            <a:off x="9857125" y="1637596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PSD [dBm/Hz]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6BAC008-BCA0-436E-8C68-1ADB3440B19F}"/>
              </a:ext>
            </a:extLst>
          </p:cNvPr>
          <p:cNvCxnSpPr>
            <a:cxnSpLocks/>
          </p:cNvCxnSpPr>
          <p:nvPr/>
        </p:nvCxnSpPr>
        <p:spPr>
          <a:xfrm>
            <a:off x="8286308" y="2723229"/>
            <a:ext cx="977831" cy="0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A61A4A3-357D-43B4-B3D7-1751410BBB4A}"/>
                  </a:ext>
                </a:extLst>
              </p:cNvPr>
              <p:cNvSpPr txBox="1"/>
              <p:nvPr/>
            </p:nvSpPr>
            <p:spPr>
              <a:xfrm>
                <a:off x="7808249" y="2509125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A61A4A3-357D-43B4-B3D7-1751410BB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249" y="2509125"/>
                <a:ext cx="49404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F00FD9C-695A-45D8-9F32-B000BFC2C3EB}"/>
              </a:ext>
            </a:extLst>
          </p:cNvPr>
          <p:cNvCxnSpPr>
            <a:cxnSpLocks/>
          </p:cNvCxnSpPr>
          <p:nvPr/>
        </p:nvCxnSpPr>
        <p:spPr>
          <a:xfrm>
            <a:off x="8236274" y="2084429"/>
            <a:ext cx="985725" cy="0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95415D1-EEE1-4AEF-AAFB-7C3F38D37065}"/>
                  </a:ext>
                </a:extLst>
              </p:cNvPr>
              <p:cNvSpPr txBox="1"/>
              <p:nvPr/>
            </p:nvSpPr>
            <p:spPr>
              <a:xfrm>
                <a:off x="7812918" y="1899763"/>
                <a:ext cx="462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95415D1-EEE1-4AEF-AAFB-7C3F38D37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918" y="1899763"/>
                <a:ext cx="46269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6B1404D-2FEF-4508-AD86-2C39BDB7A137}"/>
              </a:ext>
            </a:extLst>
          </p:cNvPr>
          <p:cNvCxnSpPr>
            <a:cxnSpLocks/>
          </p:cNvCxnSpPr>
          <p:nvPr/>
        </p:nvCxnSpPr>
        <p:spPr>
          <a:xfrm flipV="1">
            <a:off x="8810288" y="2084429"/>
            <a:ext cx="0" cy="63880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59A7C8-F88E-490A-BE54-1491F48EBBA3}"/>
                  </a:ext>
                </a:extLst>
              </p:cNvPr>
              <p:cNvSpPr txBox="1"/>
              <p:nvPr/>
            </p:nvSpPr>
            <p:spPr>
              <a:xfrm>
                <a:off x="8166713" y="2198670"/>
                <a:ext cx="6819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59A7C8-F88E-490A-BE54-1491F48EB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713" y="2198670"/>
                <a:ext cx="68191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AE38964-F662-4687-A4ED-5A83A0BEFA43}"/>
              </a:ext>
            </a:extLst>
          </p:cNvPr>
          <p:cNvCxnSpPr>
            <a:cxnSpLocks/>
          </p:cNvCxnSpPr>
          <p:nvPr/>
        </p:nvCxnSpPr>
        <p:spPr>
          <a:xfrm>
            <a:off x="9282432" y="3057003"/>
            <a:ext cx="0" cy="477199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91F71C7-9A66-402A-AEDB-935DDE3E3224}"/>
              </a:ext>
            </a:extLst>
          </p:cNvPr>
          <p:cNvCxnSpPr>
            <a:cxnSpLocks/>
          </p:cNvCxnSpPr>
          <p:nvPr/>
        </p:nvCxnSpPr>
        <p:spPr>
          <a:xfrm>
            <a:off x="10126752" y="3057003"/>
            <a:ext cx="0" cy="530629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721B4C1-939A-47D3-BCEE-7F69BF9F8BFC}"/>
              </a:ext>
            </a:extLst>
          </p:cNvPr>
          <p:cNvCxnSpPr>
            <a:cxnSpLocks/>
          </p:cNvCxnSpPr>
          <p:nvPr/>
        </p:nvCxnSpPr>
        <p:spPr>
          <a:xfrm>
            <a:off x="9289662" y="3295602"/>
            <a:ext cx="844320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A70C04E-8E30-41F4-B1A6-F2FEE6172AA6}"/>
                  </a:ext>
                </a:extLst>
              </p:cNvPr>
              <p:cNvSpPr txBox="1"/>
              <p:nvPr/>
            </p:nvSpPr>
            <p:spPr>
              <a:xfrm>
                <a:off x="9488291" y="3428061"/>
                <a:ext cx="3960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A70C04E-8E30-41F4-B1A6-F2FEE6172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8291" y="3428061"/>
                <a:ext cx="39607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2" descr="IEEE 802.11g transmitted RF signal analysed in Spectrum analyser. |  Download Scientific Diagram">
            <a:extLst>
              <a:ext uri="{FF2B5EF4-FFF2-40B4-BE49-F238E27FC236}">
                <a16:creationId xmlns:a16="http://schemas.microsoft.com/office/drawing/2014/main" id="{3488D35C-49A5-42A3-80FF-435D713A2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609" y="3974033"/>
            <a:ext cx="3073401" cy="195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57A9D7A-E7D6-4AF9-94FF-FEC8E2F5A950}"/>
              </a:ext>
            </a:extLst>
          </p:cNvPr>
          <p:cNvCxnSpPr>
            <a:cxnSpLocks/>
          </p:cNvCxnSpPr>
          <p:nvPr/>
        </p:nvCxnSpPr>
        <p:spPr>
          <a:xfrm>
            <a:off x="7889203" y="5358767"/>
            <a:ext cx="1039594" cy="0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7803741-1F51-4064-9126-B813D4449935}"/>
              </a:ext>
            </a:extLst>
          </p:cNvPr>
          <p:cNvCxnSpPr>
            <a:cxnSpLocks/>
          </p:cNvCxnSpPr>
          <p:nvPr/>
        </p:nvCxnSpPr>
        <p:spPr>
          <a:xfrm>
            <a:off x="7889203" y="4833433"/>
            <a:ext cx="1681978" cy="0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821EAAC-9FF2-40E9-8C06-2F33C63DFFD6}"/>
              </a:ext>
            </a:extLst>
          </p:cNvPr>
          <p:cNvCxnSpPr>
            <a:cxnSpLocks/>
          </p:cNvCxnSpPr>
          <p:nvPr/>
        </p:nvCxnSpPr>
        <p:spPr>
          <a:xfrm flipV="1">
            <a:off x="8055271" y="4833433"/>
            <a:ext cx="0" cy="525334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5FE5A49-B861-414B-B084-1540E3D1549A}"/>
                  </a:ext>
                </a:extLst>
              </p:cNvPr>
              <p:cNvSpPr txBox="1"/>
              <p:nvPr/>
            </p:nvSpPr>
            <p:spPr>
              <a:xfrm>
                <a:off x="7295608" y="4928839"/>
                <a:ext cx="6819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5FE5A49-B861-414B-B084-1540E3D15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608" y="4928839"/>
                <a:ext cx="68191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817987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35745</TotalTime>
  <Words>4212</Words>
  <Application>Microsoft Office PowerPoint</Application>
  <PresentationFormat>Widescreen</PresentationFormat>
  <Paragraphs>781</Paragraphs>
  <Slides>66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Arial</vt:lpstr>
      <vt:lpstr>Calibri</vt:lpstr>
      <vt:lpstr>Cambria Math</vt:lpstr>
      <vt:lpstr>Symbol</vt:lpstr>
      <vt:lpstr>Times New Roman</vt:lpstr>
      <vt:lpstr>Wingdings</vt:lpstr>
      <vt:lpstr>Retrospect</vt:lpstr>
      <vt:lpstr>Unit 2.  Non-LOS Propagation and  Link Budget Analysis</vt:lpstr>
      <vt:lpstr>Learning Objectives</vt:lpstr>
      <vt:lpstr>Outline </vt:lpstr>
      <vt:lpstr>What is Noise?</vt:lpstr>
      <vt:lpstr>Types of “Noise”</vt:lpstr>
      <vt:lpstr>AWGN Noise Model</vt:lpstr>
      <vt:lpstr>Thermal Noise Units</vt:lpstr>
      <vt:lpstr>Limits and Noise Figure</vt:lpstr>
      <vt:lpstr>Signal To Noise Ratio</vt:lpstr>
      <vt:lpstr>Example:  SNR Calculation</vt:lpstr>
      <vt:lpstr>Sampled Data Systems</vt:lpstr>
      <vt:lpstr>SNR in Sampled Data Systems</vt:lpstr>
      <vt:lpstr>Simulating Noise in MATLAB</vt:lpstr>
      <vt:lpstr>NF for Cascade of Elements</vt:lpstr>
      <vt:lpstr>Example Problem  Molisch 3.1 </vt:lpstr>
      <vt:lpstr>Interference</vt:lpstr>
      <vt:lpstr>Interference Calculations</vt:lpstr>
      <vt:lpstr>In-Class Problem</vt:lpstr>
      <vt:lpstr>Outline </vt:lpstr>
      <vt:lpstr>Communication Requirements</vt:lpstr>
      <vt:lpstr>Review:  Typical Transmitter Steps</vt:lpstr>
      <vt:lpstr>Information Rate and Bandwidth</vt:lpstr>
      <vt:lpstr>Example Calculation</vt:lpstr>
      <vt:lpstr>Reliability:  BER and BLER</vt:lpstr>
      <vt:lpstr>SNR and Power Relations</vt:lpstr>
      <vt:lpstr>Example Problem</vt:lpstr>
      <vt:lpstr>Shannon Capacity</vt:lpstr>
      <vt:lpstr>Bandwidth and Power-Limited Regions</vt:lpstr>
      <vt:lpstr>Actual Rate vs. Shannon Capacity</vt:lpstr>
      <vt:lpstr>Rate vs. Capacity Example</vt:lpstr>
      <vt:lpstr>Example Link Budget</vt:lpstr>
      <vt:lpstr>Example:  Rate in Free Space</vt:lpstr>
      <vt:lpstr>In-Class Problem</vt:lpstr>
      <vt:lpstr>Outline </vt:lpstr>
      <vt:lpstr>Reflections and Refractions</vt:lpstr>
      <vt:lpstr>Metal Reflectors</vt:lpstr>
      <vt:lpstr>Transmission Through Typical Materials</vt:lpstr>
      <vt:lpstr>Attenuation Models in MATLAB</vt:lpstr>
      <vt:lpstr>Specular Reflections &amp; Scattering</vt:lpstr>
      <vt:lpstr>Radar Cross Section</vt:lpstr>
      <vt:lpstr>Radar Equation</vt:lpstr>
      <vt:lpstr>Proof of the Radar Equation</vt:lpstr>
      <vt:lpstr>Typical RCS Values</vt:lpstr>
      <vt:lpstr>Example:  RCS of a UAV</vt:lpstr>
      <vt:lpstr>Propagation Loss with Reflections</vt:lpstr>
      <vt:lpstr>Path Loss Exponent, Coverage &amp; Interference</vt:lpstr>
      <vt:lpstr>Diffraction</vt:lpstr>
      <vt:lpstr>Human Blocking at 73GHz Example</vt:lpstr>
      <vt:lpstr>Radio Waves Have Many Paths</vt:lpstr>
      <vt:lpstr>In-Class Exercise</vt:lpstr>
      <vt:lpstr>In-Class Exercise Solution</vt:lpstr>
      <vt:lpstr>Outline </vt:lpstr>
      <vt:lpstr>Real Path Loss</vt:lpstr>
      <vt:lpstr>Statistical Path Loss Models</vt:lpstr>
      <vt:lpstr>Linear Models</vt:lpstr>
      <vt:lpstr>Related Models</vt:lpstr>
      <vt:lpstr>Outage Probability</vt:lpstr>
      <vt:lpstr>In-Class Exercise</vt:lpstr>
      <vt:lpstr>Outline </vt:lpstr>
      <vt:lpstr>Ex:  3GPP Indoor Home Office Model</vt:lpstr>
      <vt:lpstr>Ex:  Probability of LOS</vt:lpstr>
      <vt:lpstr>Ex:  Generating Random Samples</vt:lpstr>
      <vt:lpstr>Example Simple Simulation</vt:lpstr>
      <vt:lpstr>Generate Random Path Loss</vt:lpstr>
      <vt:lpstr>Compute SNR Distribution</vt:lpstr>
      <vt:lpstr>Compute Rate Distribution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Sundeep Rangan</cp:lastModifiedBy>
  <cp:revision>462</cp:revision>
  <cp:lastPrinted>2017-01-24T17:12:09Z</cp:lastPrinted>
  <dcterms:created xsi:type="dcterms:W3CDTF">2015-03-22T11:15:32Z</dcterms:created>
  <dcterms:modified xsi:type="dcterms:W3CDTF">2021-02-05T17:45:46Z</dcterms:modified>
</cp:coreProperties>
</file>